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7" r:id="rId4"/>
    <p:sldId id="290" r:id="rId5"/>
    <p:sldId id="268" r:id="rId6"/>
    <p:sldId id="302" r:id="rId7"/>
    <p:sldId id="296" r:id="rId8"/>
    <p:sldId id="291" r:id="rId9"/>
    <p:sldId id="300" r:id="rId10"/>
    <p:sldId id="304" r:id="rId11"/>
    <p:sldId id="303" r:id="rId12"/>
    <p:sldId id="306" r:id="rId13"/>
    <p:sldId id="298" r:id="rId14"/>
    <p:sldId id="305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2A"/>
    <a:srgbClr val="006B31"/>
    <a:srgbClr val="FFE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4"/>
    <p:restoredTop sz="94675"/>
  </p:normalViewPr>
  <p:slideViewPr>
    <p:cSldViewPr>
      <p:cViewPr>
        <p:scale>
          <a:sx n="76" d="100"/>
          <a:sy n="76" d="100"/>
        </p:scale>
        <p:origin x="-4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A4D07-5694-4816-9F39-02C064F243F0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7CCF8-3C1D-41DC-8E54-8A8B955B98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70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7CCF8-3C1D-41DC-8E54-8A8B955B98C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65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7CCF8-3C1D-41DC-8E54-8A8B955B98C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26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BFE-19CD-4A71-9626-BC5F8DC272F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72B2-3DEE-4C76-B3AE-8E4192AE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94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BFE-19CD-4A71-9626-BC5F8DC272F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72B2-3DEE-4C76-B3AE-8E4192AE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24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BFE-19CD-4A71-9626-BC5F8DC272F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72B2-3DEE-4C76-B3AE-8E4192AE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25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BFE-19CD-4A71-9626-BC5F8DC272F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72B2-3DEE-4C76-B3AE-8E4192AE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77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BFE-19CD-4A71-9626-BC5F8DC272F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72B2-3DEE-4C76-B3AE-8E4192AE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95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BFE-19CD-4A71-9626-BC5F8DC272F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72B2-3DEE-4C76-B3AE-8E4192AE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77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BFE-19CD-4A71-9626-BC5F8DC272F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72B2-3DEE-4C76-B3AE-8E4192AE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84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BFE-19CD-4A71-9626-BC5F8DC272F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72B2-3DEE-4C76-B3AE-8E4192AE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23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BFE-19CD-4A71-9626-BC5F8DC272F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72B2-3DEE-4C76-B3AE-8E4192AE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91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BFE-19CD-4A71-9626-BC5F8DC272F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72B2-3DEE-4C76-B3AE-8E4192AE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0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6BFE-19CD-4A71-9626-BC5F8DC272F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72B2-3DEE-4C76-B3AE-8E4192AE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44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A6BFE-19CD-4A71-9626-BC5F8DC272F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72B2-3DEE-4C76-B3AE-8E4192AE5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1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4EB10471-25F8-8540-9886-FFD02E5B54ED}"/>
              </a:ext>
            </a:extLst>
          </p:cNvPr>
          <p:cNvSpPr/>
          <p:nvPr/>
        </p:nvSpPr>
        <p:spPr>
          <a:xfrm>
            <a:off x="2699792" y="0"/>
            <a:ext cx="6444208" cy="6858000"/>
          </a:xfrm>
          <a:prstGeom prst="rect">
            <a:avLst/>
          </a:prstGeom>
          <a:solidFill>
            <a:srgbClr val="004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95328" y="1196752"/>
            <a:ext cx="604867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Motivational intervention for family members living with a relative with a substance-related disorder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1760" y="551723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pt-BR" sz="2400" dirty="0">
                <a:solidFill>
                  <a:srgbClr val="FFFF00"/>
                </a:solidFill>
              </a:rPr>
              <a:t>Cassandra Borges </a:t>
            </a:r>
            <a:r>
              <a:rPr lang="pt-BR" sz="2400" dirty="0" err="1">
                <a:solidFill>
                  <a:srgbClr val="FFFF00"/>
                </a:solidFill>
              </a:rPr>
              <a:t>Bortolon</a:t>
            </a:r>
            <a:endParaRPr lang="pt-BR" sz="1600" dirty="0">
              <a:solidFill>
                <a:srgbClr val="FFFF00"/>
              </a:solidFill>
            </a:endParaRPr>
          </a:p>
          <a:p>
            <a:pPr algn="r"/>
            <a:r>
              <a:rPr lang="pt-BR" sz="1600" dirty="0" err="1">
                <a:solidFill>
                  <a:srgbClr val="FFFF00"/>
                </a:solidFill>
              </a:rPr>
              <a:t>Psychologist</a:t>
            </a:r>
            <a:r>
              <a:rPr lang="pt-BR" sz="1600" dirty="0">
                <a:solidFill>
                  <a:srgbClr val="FFFF00"/>
                </a:solidFill>
              </a:rPr>
              <a:t>, </a:t>
            </a:r>
            <a:r>
              <a:rPr lang="pt-BR" sz="1600" dirty="0" err="1">
                <a:solidFill>
                  <a:srgbClr val="FFFF00"/>
                </a:solidFill>
              </a:rPr>
              <a:t>Specialist</a:t>
            </a:r>
            <a:r>
              <a:rPr lang="pt-BR" sz="1600" dirty="0">
                <a:solidFill>
                  <a:srgbClr val="FFFF00"/>
                </a:solidFill>
              </a:rPr>
              <a:t>, </a:t>
            </a:r>
            <a:r>
              <a:rPr lang="pt-BR" sz="1600" dirty="0" err="1">
                <a:solidFill>
                  <a:srgbClr val="FFFF00"/>
                </a:solidFill>
              </a:rPr>
              <a:t>MSc</a:t>
            </a:r>
            <a:r>
              <a:rPr lang="pt-BR" sz="1600" dirty="0">
                <a:solidFill>
                  <a:srgbClr val="FFFF00"/>
                </a:solidFill>
              </a:rPr>
              <a:t> , PhD Health Science, </a:t>
            </a:r>
            <a:r>
              <a:rPr lang="pt-BR" sz="1600" dirty="0" err="1">
                <a:solidFill>
                  <a:srgbClr val="FFFF00"/>
                </a:solidFill>
              </a:rPr>
              <a:t>Afinet</a:t>
            </a:r>
            <a:r>
              <a:rPr lang="pt-BR" sz="1600" dirty="0">
                <a:solidFill>
                  <a:srgbClr val="FFFF00"/>
                </a:solidFill>
              </a:rPr>
              <a:t> </a:t>
            </a:r>
            <a:r>
              <a:rPr lang="pt-BR" sz="1600" dirty="0" err="1">
                <a:solidFill>
                  <a:srgbClr val="FFFF00"/>
                </a:solidFill>
              </a:rPr>
              <a:t>Trustee</a:t>
            </a:r>
            <a:endParaRPr lang="pt-BR" sz="1600" dirty="0">
              <a:solidFill>
                <a:srgbClr val="FFFF00"/>
              </a:solidFill>
            </a:endParaRPr>
          </a:p>
          <a:p>
            <a:pPr algn="r"/>
            <a:r>
              <a:rPr lang="pt-BR" sz="1600" dirty="0">
                <a:solidFill>
                  <a:srgbClr val="FFFF00"/>
                </a:solidFill>
              </a:rPr>
              <a:t> </a:t>
            </a:r>
          </a:p>
          <a:p>
            <a:pPr algn="r"/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6" name="Picture 11" descr="Logo_UNIFESP1_vectoriz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1955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E2917C9C-45A7-1A4F-A986-83801614F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" y="5013176"/>
            <a:ext cx="2639662" cy="107857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96A62F0-11A0-D04D-85FF-815DB451A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628800"/>
            <a:ext cx="1772095" cy="204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B2FE09E-D903-1D4C-85DD-0048C2C282D5}"/>
              </a:ext>
            </a:extLst>
          </p:cNvPr>
          <p:cNvSpPr/>
          <p:nvPr/>
        </p:nvSpPr>
        <p:spPr>
          <a:xfrm>
            <a:off x="8665934" y="908720"/>
            <a:ext cx="370562" cy="360040"/>
          </a:xfrm>
          <a:prstGeom prst="ellipse">
            <a:avLst/>
          </a:prstGeom>
          <a:solidFill>
            <a:srgbClr val="004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n w="57150">
                  <a:noFill/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References</a:t>
            </a:r>
            <a:r>
              <a:rPr lang="pt-BR" dirty="0">
                <a:ln w="57150">
                  <a:noFill/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/>
            </a:r>
            <a:br>
              <a:rPr lang="pt-BR" dirty="0">
                <a:ln w="57150">
                  <a:noFill/>
                </a:ln>
                <a:solidFill>
                  <a:srgbClr val="FFFF00"/>
                </a:solidFill>
                <a:latin typeface="Gill Sans MT" panose="020B0502020104020203" pitchFamily="34" charset="77"/>
              </a:rPr>
            </a:b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49C58D1-BA53-A745-BAF3-ABBC31545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356"/>
            <a:ext cx="3269661" cy="643964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A299A9C-3AB1-DF4A-9879-1795D33B877D}"/>
              </a:ext>
            </a:extLst>
          </p:cNvPr>
          <p:cNvSpPr/>
          <p:nvPr/>
        </p:nvSpPr>
        <p:spPr>
          <a:xfrm flipV="1">
            <a:off x="5432" y="16892"/>
            <a:ext cx="9144000" cy="764704"/>
          </a:xfrm>
          <a:prstGeom prst="rect">
            <a:avLst/>
          </a:prstGeom>
          <a:gradFill>
            <a:gsLst>
              <a:gs pos="0">
                <a:schemeClr val="bg1"/>
              </a:gs>
              <a:gs pos="3999">
                <a:schemeClr val="bg1"/>
              </a:gs>
              <a:gs pos="100000">
                <a:srgbClr val="004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507F268-DB10-DE42-82D3-EA164B3DD681}"/>
              </a:ext>
            </a:extLst>
          </p:cNvPr>
          <p:cNvSpPr/>
          <p:nvPr/>
        </p:nvSpPr>
        <p:spPr>
          <a:xfrm>
            <a:off x="5436096" y="260648"/>
            <a:ext cx="370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57150">
                  <a:solidFill>
                    <a:srgbClr val="00492A"/>
                  </a:solidFill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References</a:t>
            </a:r>
            <a:endParaRPr lang="pt-BR" dirty="0">
              <a:ln w="57150">
                <a:solidFill>
                  <a:srgbClr val="00492A"/>
                </a:solidFill>
              </a:ln>
              <a:solidFill>
                <a:srgbClr val="FFFF00"/>
              </a:solidFill>
              <a:latin typeface="Gill Sans MT" panose="020B0502020104020203" pitchFamily="34" charset="77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CEDA960-931F-EF47-9B19-2D640F825C54}"/>
              </a:ext>
            </a:extLst>
          </p:cNvPr>
          <p:cNvSpPr/>
          <p:nvPr/>
        </p:nvSpPr>
        <p:spPr>
          <a:xfrm>
            <a:off x="5436096" y="260648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57150">
                  <a:noFill/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References</a:t>
            </a:r>
            <a:endParaRPr lang="pt-BR" dirty="0">
              <a:ln w="57150">
                <a:noFill/>
              </a:ln>
              <a:solidFill>
                <a:srgbClr val="FFFF00"/>
              </a:solidFill>
              <a:latin typeface="Gill Sans MT" panose="020B0502020104020203" pitchFamily="34" charset="77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43BC91D-8121-3A4E-A83E-2F7BFBB75836}"/>
              </a:ext>
            </a:extLst>
          </p:cNvPr>
          <p:cNvSpPr txBox="1"/>
          <p:nvPr/>
        </p:nvSpPr>
        <p:spPr>
          <a:xfrm>
            <a:off x="8676456" y="836712"/>
            <a:ext cx="35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E64B"/>
                </a:solidFill>
              </a:rPr>
              <a:t>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1F40023-E8FA-EF4B-96BD-4D96BF282FD9}"/>
              </a:ext>
            </a:extLst>
          </p:cNvPr>
          <p:cNvSpPr txBox="1"/>
          <p:nvPr/>
        </p:nvSpPr>
        <p:spPr>
          <a:xfrm>
            <a:off x="2195736" y="1124744"/>
            <a:ext cx="640848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•</a:t>
            </a:r>
            <a:r>
              <a:rPr lang="pt-BR" dirty="0"/>
              <a:t>	</a:t>
            </a:r>
            <a:r>
              <a:rPr lang="pt-BR" sz="1050" dirty="0"/>
              <a:t>Barros, H.M.T., Santos, V., </a:t>
            </a:r>
            <a:r>
              <a:rPr lang="pt-BR" sz="1050" dirty="0" err="1"/>
              <a:t>Mazoni</a:t>
            </a:r>
            <a:r>
              <a:rPr lang="pt-BR" sz="1050" dirty="0"/>
              <a:t>, C., Dantas, D.C.M. &amp; </a:t>
            </a:r>
            <a:r>
              <a:rPr lang="pt-BR" sz="1050" dirty="0" err="1"/>
              <a:t>Ferigolo</a:t>
            </a:r>
            <a:r>
              <a:rPr lang="pt-BR" sz="1050" dirty="0"/>
              <a:t>, M. (2008). </a:t>
            </a:r>
            <a:r>
              <a:rPr lang="pt-BR" sz="1050" dirty="0" err="1"/>
              <a:t>Neuroscience</a:t>
            </a:r>
            <a:r>
              <a:rPr lang="pt-BR" sz="1050" dirty="0"/>
              <a:t> </a:t>
            </a:r>
            <a:r>
              <a:rPr lang="pt-BR" sz="1050" dirty="0" err="1"/>
              <a:t>education</a:t>
            </a:r>
            <a:r>
              <a:rPr lang="pt-BR" sz="1050" dirty="0"/>
              <a:t> for </a:t>
            </a:r>
            <a:r>
              <a:rPr lang="pt-BR" sz="1050" dirty="0" err="1"/>
              <a:t>health</a:t>
            </a:r>
            <a:r>
              <a:rPr lang="pt-BR" sz="1050" dirty="0"/>
              <a:t> </a:t>
            </a:r>
            <a:r>
              <a:rPr lang="pt-BR" sz="1050" dirty="0" err="1"/>
              <a:t>profession</a:t>
            </a:r>
            <a:r>
              <a:rPr lang="pt-BR" sz="1050" dirty="0"/>
              <a:t> </a:t>
            </a:r>
            <a:r>
              <a:rPr lang="pt-BR" sz="1050" dirty="0" err="1"/>
              <a:t>undergraduatesin</a:t>
            </a:r>
            <a:r>
              <a:rPr lang="pt-BR" sz="1050" dirty="0"/>
              <a:t> a </a:t>
            </a:r>
            <a:r>
              <a:rPr lang="pt-BR" sz="1050" dirty="0" err="1"/>
              <a:t>call</a:t>
            </a:r>
            <a:r>
              <a:rPr lang="pt-BR" sz="1050" dirty="0"/>
              <a:t>-center for </a:t>
            </a:r>
            <a:r>
              <a:rPr lang="pt-BR" sz="1050" dirty="0" err="1"/>
              <a:t>drug</a:t>
            </a:r>
            <a:r>
              <a:rPr lang="pt-BR" sz="1050" dirty="0"/>
              <a:t> abuse </a:t>
            </a:r>
            <a:r>
              <a:rPr lang="pt-BR" sz="1050" dirty="0" err="1"/>
              <a:t>prevention</a:t>
            </a:r>
            <a:r>
              <a:rPr lang="pt-BR" sz="1050" dirty="0"/>
              <a:t>. </a:t>
            </a:r>
            <a:r>
              <a:rPr lang="pt-BR" sz="1050" dirty="0" err="1"/>
              <a:t>Drug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Alcohol</a:t>
            </a:r>
            <a:r>
              <a:rPr lang="pt-BR" sz="1050" dirty="0"/>
              <a:t> </a:t>
            </a:r>
            <a:r>
              <a:rPr lang="pt-BR" sz="1050" dirty="0" err="1"/>
              <a:t>Dependence</a:t>
            </a:r>
            <a:r>
              <a:rPr lang="pt-BR" sz="1050" dirty="0"/>
              <a:t>, 98, 270-274. </a:t>
            </a:r>
          </a:p>
          <a:p>
            <a:endParaRPr lang="pt-BR" sz="1050" dirty="0"/>
          </a:p>
          <a:p>
            <a:r>
              <a:rPr lang="pt-BR" sz="1050" dirty="0"/>
              <a:t>•	Bortolon CB, Moreira TC, </a:t>
            </a:r>
            <a:r>
              <a:rPr lang="pt-BR" sz="1050" dirty="0" err="1"/>
              <a:t>Signor</a:t>
            </a:r>
            <a:r>
              <a:rPr lang="pt-BR" sz="1050" dirty="0"/>
              <a:t> L, </a:t>
            </a:r>
            <a:r>
              <a:rPr lang="pt-BR" sz="1050" dirty="0" err="1"/>
              <a:t>Guahyba</a:t>
            </a:r>
            <a:r>
              <a:rPr lang="pt-BR" sz="1050" dirty="0"/>
              <a:t> BL, Figueiró LR, et al. (2017) </a:t>
            </a:r>
            <a:r>
              <a:rPr lang="pt-BR" sz="1050" dirty="0" err="1"/>
              <a:t>Six-month</a:t>
            </a:r>
            <a:r>
              <a:rPr lang="pt-BR" sz="1050" dirty="0"/>
              <a:t> </a:t>
            </a:r>
            <a:r>
              <a:rPr lang="pt-BR" sz="1050" dirty="0" err="1"/>
              <a:t>outcomes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a </a:t>
            </a:r>
            <a:r>
              <a:rPr lang="pt-BR" sz="1050" dirty="0" err="1"/>
              <a:t>randomized</a:t>
            </a:r>
            <a:r>
              <a:rPr lang="pt-BR" sz="1050" dirty="0"/>
              <a:t>, </a:t>
            </a:r>
            <a:r>
              <a:rPr lang="pt-BR" sz="1050" dirty="0" err="1"/>
              <a:t>motivational</a:t>
            </a:r>
            <a:r>
              <a:rPr lang="pt-BR" sz="1050" dirty="0"/>
              <a:t> </a:t>
            </a:r>
            <a:r>
              <a:rPr lang="pt-BR" sz="1050" dirty="0" err="1"/>
              <a:t>teleintervention</a:t>
            </a:r>
            <a:r>
              <a:rPr lang="pt-BR" sz="1050" dirty="0"/>
              <a:t> for </a:t>
            </a:r>
            <a:r>
              <a:rPr lang="pt-BR" sz="1050" dirty="0" err="1"/>
              <a:t>change</a:t>
            </a:r>
            <a:r>
              <a:rPr lang="pt-BR" sz="1050" dirty="0"/>
              <a:t> in </a:t>
            </a:r>
            <a:r>
              <a:rPr lang="pt-BR" sz="1050" dirty="0" err="1"/>
              <a:t>the</a:t>
            </a:r>
            <a:r>
              <a:rPr lang="pt-BR" sz="1050" dirty="0"/>
              <a:t> </a:t>
            </a:r>
            <a:r>
              <a:rPr lang="pt-BR" sz="1050" dirty="0" err="1"/>
              <a:t>codependent</a:t>
            </a:r>
            <a:r>
              <a:rPr lang="pt-BR" sz="1050" dirty="0"/>
              <a:t> </a:t>
            </a:r>
            <a:r>
              <a:rPr lang="pt-BR" sz="1050" dirty="0" err="1"/>
              <a:t>behavior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Family </a:t>
            </a:r>
            <a:r>
              <a:rPr lang="pt-BR" sz="1050" dirty="0" err="1"/>
              <a:t>members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drug</a:t>
            </a:r>
            <a:r>
              <a:rPr lang="pt-BR" sz="1050" dirty="0"/>
              <a:t> </a:t>
            </a:r>
            <a:r>
              <a:rPr lang="pt-BR" sz="1050" dirty="0" err="1"/>
              <a:t>users</a:t>
            </a:r>
            <a:r>
              <a:rPr lang="pt-BR" sz="1050" dirty="0"/>
              <a:t>. </a:t>
            </a:r>
            <a:r>
              <a:rPr lang="pt-BR" sz="1050" dirty="0" err="1"/>
              <a:t>Subst</a:t>
            </a:r>
            <a:r>
              <a:rPr lang="pt-BR" sz="1050" dirty="0"/>
              <a:t> Use </a:t>
            </a:r>
            <a:r>
              <a:rPr lang="pt-BR" sz="1050" dirty="0" err="1"/>
              <a:t>Misuse</a:t>
            </a:r>
            <a:r>
              <a:rPr lang="pt-BR" sz="1050" dirty="0"/>
              <a:t> 52 : 164-174.</a:t>
            </a:r>
          </a:p>
          <a:p>
            <a:endParaRPr lang="pt-BR" sz="1050" dirty="0"/>
          </a:p>
          <a:p>
            <a:r>
              <a:rPr lang="pt-BR" sz="1050" dirty="0"/>
              <a:t>•	Bortolon CB (2016) Family </a:t>
            </a:r>
            <a:r>
              <a:rPr lang="pt-BR" sz="1050" dirty="0" err="1"/>
              <a:t>functioning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health</a:t>
            </a:r>
            <a:r>
              <a:rPr lang="pt-BR" sz="1050" dirty="0"/>
              <a:t> </a:t>
            </a:r>
            <a:r>
              <a:rPr lang="pt-BR" sz="1050" dirty="0" err="1"/>
              <a:t>issues</a:t>
            </a:r>
            <a:r>
              <a:rPr lang="pt-BR" sz="1050" dirty="0"/>
              <a:t> </a:t>
            </a:r>
            <a:r>
              <a:rPr lang="pt-BR" sz="1050" dirty="0" err="1"/>
              <a:t>associated</a:t>
            </a:r>
            <a:r>
              <a:rPr lang="pt-BR" sz="1050" dirty="0"/>
              <a:t> </a:t>
            </a:r>
            <a:r>
              <a:rPr lang="pt-BR" sz="1050" dirty="0" err="1"/>
              <a:t>with</a:t>
            </a:r>
            <a:r>
              <a:rPr lang="pt-BR" sz="1050" dirty="0"/>
              <a:t> </a:t>
            </a:r>
            <a:r>
              <a:rPr lang="pt-BR" sz="1050" dirty="0" err="1"/>
              <a:t>codependency</a:t>
            </a:r>
            <a:r>
              <a:rPr lang="pt-BR" sz="1050" dirty="0"/>
              <a:t> in </a:t>
            </a:r>
            <a:r>
              <a:rPr lang="pt-BR" sz="1050" dirty="0" err="1"/>
              <a:t>families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drug</a:t>
            </a:r>
            <a:r>
              <a:rPr lang="pt-BR" sz="1050" dirty="0"/>
              <a:t> </a:t>
            </a:r>
            <a:r>
              <a:rPr lang="pt-BR" sz="1050" dirty="0" err="1"/>
              <a:t>users</a:t>
            </a:r>
            <a:r>
              <a:rPr lang="pt-BR" sz="1050" dirty="0"/>
              <a:t>. Revista Ciência e Saúde Coletiva 21: 101-107.</a:t>
            </a:r>
          </a:p>
          <a:p>
            <a:endParaRPr lang="pt-BR" sz="1050" dirty="0"/>
          </a:p>
          <a:p>
            <a:r>
              <a:rPr lang="pt-BR" sz="1050" dirty="0"/>
              <a:t>•	Bortolon CB, Barros HMT (2016). A dança da família na dependência química. IN: </a:t>
            </a:r>
            <a:r>
              <a:rPr lang="pt-BR" sz="1050" dirty="0" err="1"/>
              <a:t>Poletto</a:t>
            </a:r>
            <a:r>
              <a:rPr lang="pt-BR" sz="1050" dirty="0"/>
              <a:t> M, De Souza APL; </a:t>
            </a:r>
            <a:r>
              <a:rPr lang="pt-BR" sz="1050" dirty="0" err="1"/>
              <a:t>Koller</a:t>
            </a:r>
            <a:r>
              <a:rPr lang="pt-BR" sz="1050" dirty="0"/>
              <a:t> SH (Org.) Escola e educação. Práticas e reflexões, pp: 177-186. </a:t>
            </a:r>
          </a:p>
          <a:p>
            <a:endParaRPr lang="pt-BR" sz="1050" dirty="0"/>
          </a:p>
          <a:p>
            <a:r>
              <a:rPr lang="pt-BR" sz="1050" dirty="0"/>
              <a:t>•	Bortolon, C., Machado, C. A. </a:t>
            </a:r>
            <a:r>
              <a:rPr lang="pt-BR" sz="1050" dirty="0" err="1"/>
              <a:t>Ferigolo</a:t>
            </a:r>
            <a:r>
              <a:rPr lang="pt-BR" sz="1050" dirty="0"/>
              <a:t>, M., Barros, H. M. T. (2013). Abordagem Motivacional para familiar de usuário de drogas por telefone: um estudo de caso. Contextos Clínicos, 6(2), 157-163. </a:t>
            </a:r>
            <a:r>
              <a:rPr lang="pt-BR" sz="1050" dirty="0" err="1"/>
              <a:t>Retrieved</a:t>
            </a:r>
            <a:r>
              <a:rPr lang="pt-BR" sz="1050" dirty="0"/>
              <a:t> </a:t>
            </a:r>
            <a:r>
              <a:rPr lang="pt-BR" sz="1050" dirty="0" err="1"/>
              <a:t>from</a:t>
            </a:r>
            <a:r>
              <a:rPr lang="pt-BR" sz="1050" dirty="0"/>
              <a:t> </a:t>
            </a:r>
            <a:r>
              <a:rPr lang="pt-BR" sz="1050" dirty="0" err="1"/>
              <a:t>http</a:t>
            </a:r>
            <a:r>
              <a:rPr lang="pt-BR" sz="1050" dirty="0"/>
              <a:t>://</a:t>
            </a:r>
            <a:r>
              <a:rPr lang="pt-BR" sz="1050" dirty="0" err="1"/>
              <a:t>revistas.unisinos.br</a:t>
            </a:r>
            <a:r>
              <a:rPr lang="pt-BR" sz="1050" dirty="0"/>
              <a:t>/</a:t>
            </a:r>
            <a:r>
              <a:rPr lang="pt-BR" sz="1050" dirty="0" err="1"/>
              <a:t>index.php</a:t>
            </a:r>
            <a:r>
              <a:rPr lang="pt-BR" sz="1050" dirty="0"/>
              <a:t>/</a:t>
            </a:r>
            <a:r>
              <a:rPr lang="pt-BR" sz="1050" dirty="0" err="1"/>
              <a:t>contextosclinicos</a:t>
            </a:r>
            <a:r>
              <a:rPr lang="pt-BR" sz="1050" dirty="0"/>
              <a:t>/</a:t>
            </a:r>
            <a:r>
              <a:rPr lang="pt-BR" sz="1050" dirty="0" err="1"/>
              <a:t>article</a:t>
            </a:r>
            <a:r>
              <a:rPr lang="pt-BR" sz="1050" dirty="0"/>
              <a:t>/view/ctc.2013.62.08. DOI: 10.4013/ctc.2013.62.08.</a:t>
            </a:r>
          </a:p>
          <a:p>
            <a:endParaRPr lang="pt-BR" sz="1050" dirty="0"/>
          </a:p>
          <a:p>
            <a:r>
              <a:rPr lang="pt-BR" sz="1050" dirty="0"/>
              <a:t>•	Bortolon, C.B., </a:t>
            </a:r>
            <a:r>
              <a:rPr lang="pt-BR" sz="1050" dirty="0" err="1"/>
              <a:t>Ferigolo</a:t>
            </a:r>
            <a:r>
              <a:rPr lang="pt-BR" sz="1050" dirty="0"/>
              <a:t>, M., Grossi R., </a:t>
            </a:r>
            <a:r>
              <a:rPr lang="pt-BR" sz="1050" dirty="0" err="1"/>
              <a:t>Kessler</a:t>
            </a:r>
            <a:r>
              <a:rPr lang="pt-BR" sz="1050" dirty="0"/>
              <a:t>, F.H.P., Barros, H.M.T. (2010).  Avaliação das crenças </a:t>
            </a:r>
            <a:r>
              <a:rPr lang="pt-BR" sz="1050" dirty="0" err="1"/>
              <a:t>codependentes</a:t>
            </a:r>
            <a:r>
              <a:rPr lang="pt-BR" sz="1050" dirty="0"/>
              <a:t> e dos estágios de mudança em familiares de usuários de drogas em um serviço de </a:t>
            </a:r>
            <a:r>
              <a:rPr lang="pt-BR" sz="1050" dirty="0" err="1"/>
              <a:t>teleatendimento</a:t>
            </a:r>
            <a:r>
              <a:rPr lang="pt-BR" sz="1050" dirty="0"/>
              <a:t>. Revista da AMRIGS, 54 (4), 432-436. </a:t>
            </a:r>
            <a:r>
              <a:rPr lang="pt-BR" sz="1050" dirty="0" err="1"/>
              <a:t>Retrieved</a:t>
            </a:r>
            <a:r>
              <a:rPr lang="pt-BR" sz="1050" dirty="0"/>
              <a:t> </a:t>
            </a:r>
            <a:r>
              <a:rPr lang="pt-BR" sz="1050" dirty="0" err="1"/>
              <a:t>from</a:t>
            </a:r>
            <a:r>
              <a:rPr lang="pt-BR" sz="1050" dirty="0"/>
              <a:t> </a:t>
            </a:r>
            <a:r>
              <a:rPr lang="pt-BR" sz="1050" dirty="0" err="1"/>
              <a:t>http</a:t>
            </a:r>
            <a:r>
              <a:rPr lang="pt-BR" sz="1050" dirty="0"/>
              <a:t>://</a:t>
            </a:r>
            <a:r>
              <a:rPr lang="pt-BR" sz="1050" dirty="0" err="1"/>
              <a:t>www.amrigs.com.br</a:t>
            </a:r>
            <a:r>
              <a:rPr lang="pt-BR" sz="1050" dirty="0"/>
              <a:t>/revista/54-04/013-639_avaliacao_das_crencas.pdf.</a:t>
            </a:r>
          </a:p>
          <a:p>
            <a:endParaRPr lang="pt-BR" sz="1050" dirty="0"/>
          </a:p>
          <a:p>
            <a:r>
              <a:rPr lang="pt-BR" sz="1050" dirty="0"/>
              <a:t>•	</a:t>
            </a:r>
            <a:r>
              <a:rPr lang="pt-BR" sz="1050" dirty="0" err="1"/>
              <a:t>Copello</a:t>
            </a:r>
            <a:r>
              <a:rPr lang="pt-BR" sz="1050" dirty="0"/>
              <a:t> A. G., </a:t>
            </a:r>
            <a:r>
              <a:rPr lang="pt-BR" sz="1050" dirty="0" err="1"/>
              <a:t>Velleman</a:t>
            </a:r>
            <a:r>
              <a:rPr lang="pt-BR" sz="1050" dirty="0"/>
              <a:t> R. D. B., </a:t>
            </a:r>
            <a:r>
              <a:rPr lang="pt-BR" sz="1050" dirty="0" err="1"/>
              <a:t>Templeton</a:t>
            </a:r>
            <a:r>
              <a:rPr lang="pt-BR" sz="1050" dirty="0"/>
              <a:t> L. J. Family </a:t>
            </a:r>
            <a:r>
              <a:rPr lang="pt-BR" sz="1050" dirty="0" err="1"/>
              <a:t>interventions</a:t>
            </a:r>
            <a:r>
              <a:rPr lang="pt-BR" sz="1050" dirty="0"/>
              <a:t> in </a:t>
            </a:r>
            <a:r>
              <a:rPr lang="pt-BR" sz="1050" dirty="0" err="1"/>
              <a:t>the</a:t>
            </a:r>
            <a:r>
              <a:rPr lang="pt-BR" sz="1050" dirty="0"/>
              <a:t> </a:t>
            </a:r>
            <a:r>
              <a:rPr lang="pt-BR" sz="1050" dirty="0" err="1"/>
              <a:t>treatment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alcohol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drug</a:t>
            </a:r>
            <a:r>
              <a:rPr lang="pt-BR" sz="1050" dirty="0"/>
              <a:t> </a:t>
            </a:r>
            <a:r>
              <a:rPr lang="pt-BR" sz="1050" dirty="0" err="1"/>
              <a:t>problems</a:t>
            </a:r>
            <a:r>
              <a:rPr lang="pt-BR" sz="1050" dirty="0"/>
              <a:t>. </a:t>
            </a:r>
            <a:r>
              <a:rPr lang="pt-BR" sz="1050" dirty="0" err="1"/>
              <a:t>Drug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Alcohol</a:t>
            </a:r>
            <a:r>
              <a:rPr lang="pt-BR" sz="1050" dirty="0"/>
              <a:t> </a:t>
            </a:r>
            <a:r>
              <a:rPr lang="pt-BR" sz="1050" dirty="0" err="1"/>
              <a:t>Review</a:t>
            </a:r>
            <a:r>
              <a:rPr lang="pt-BR" sz="1050" dirty="0"/>
              <a:t>, 24, 369 – 385. 2005.</a:t>
            </a:r>
          </a:p>
          <a:p>
            <a:endParaRPr lang="pt-BR" sz="1050" dirty="0"/>
          </a:p>
          <a:p>
            <a:r>
              <a:rPr lang="pt-BR" sz="1050" dirty="0"/>
              <a:t>•	</a:t>
            </a:r>
            <a:r>
              <a:rPr lang="pt-BR" sz="1050" dirty="0" err="1"/>
              <a:t>Dear</a:t>
            </a:r>
            <a:r>
              <a:rPr lang="pt-BR" sz="1050" dirty="0"/>
              <a:t>, G.; Roberts, C. The </a:t>
            </a:r>
            <a:r>
              <a:rPr lang="pt-BR" sz="1050" dirty="0" err="1"/>
              <a:t>Holyoake</a:t>
            </a:r>
            <a:r>
              <a:rPr lang="pt-BR" sz="1050" dirty="0"/>
              <a:t> </a:t>
            </a:r>
            <a:r>
              <a:rPr lang="pt-BR" sz="1050" dirty="0" err="1"/>
              <a:t>Codependency</a:t>
            </a:r>
            <a:r>
              <a:rPr lang="pt-BR" sz="1050" dirty="0"/>
              <a:t> Index: </a:t>
            </a:r>
            <a:r>
              <a:rPr lang="pt-BR" sz="1050" dirty="0" err="1"/>
              <a:t>Investigation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the</a:t>
            </a:r>
            <a:r>
              <a:rPr lang="pt-BR" sz="1050" dirty="0"/>
              <a:t> </a:t>
            </a:r>
            <a:r>
              <a:rPr lang="pt-BR" sz="1050" dirty="0" err="1"/>
              <a:t>factor</a:t>
            </a:r>
            <a:r>
              <a:rPr lang="pt-BR" sz="1050" dirty="0"/>
              <a:t> </a:t>
            </a:r>
            <a:r>
              <a:rPr lang="pt-BR" sz="1050" dirty="0" err="1"/>
              <a:t>structure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psychometric</a:t>
            </a:r>
            <a:r>
              <a:rPr lang="pt-BR" sz="1050" dirty="0"/>
              <a:t> </a:t>
            </a:r>
            <a:r>
              <a:rPr lang="pt-BR" sz="1050" dirty="0" err="1"/>
              <a:t>properties</a:t>
            </a:r>
            <a:r>
              <a:rPr lang="pt-BR" sz="1050" dirty="0"/>
              <a:t>. </a:t>
            </a:r>
            <a:r>
              <a:rPr lang="pt-BR" sz="1050" dirty="0" err="1"/>
              <a:t>Psychological</a:t>
            </a:r>
            <a:r>
              <a:rPr lang="pt-BR" sz="1050" dirty="0"/>
              <a:t> Reports,87, 991-1002, 2000.</a:t>
            </a:r>
          </a:p>
          <a:p>
            <a:endParaRPr lang="pt-BR" sz="1050" dirty="0"/>
          </a:p>
          <a:p>
            <a:r>
              <a:rPr lang="pt-BR" sz="1050" dirty="0" err="1"/>
              <a:t>http</a:t>
            </a:r>
            <a:r>
              <a:rPr lang="pt-BR" sz="1050" dirty="0"/>
              <a:t>://</a:t>
            </a:r>
            <a:r>
              <a:rPr lang="pt-BR" sz="1050" dirty="0" err="1"/>
              <a:t>www.unodc.org</a:t>
            </a:r>
            <a:r>
              <a:rPr lang="pt-BR" sz="1050" dirty="0"/>
              <a:t>/</a:t>
            </a:r>
            <a:r>
              <a:rPr lang="pt-BR" sz="1050" dirty="0" err="1"/>
              <a:t>lpo-brazil</a:t>
            </a:r>
            <a:r>
              <a:rPr lang="pt-BR" sz="1050" dirty="0"/>
              <a:t>/</a:t>
            </a:r>
            <a:r>
              <a:rPr lang="pt-BR" sz="1050" dirty="0" err="1"/>
              <a:t>pt</a:t>
            </a:r>
            <a:r>
              <a:rPr lang="pt-BR" sz="1050" dirty="0"/>
              <a:t>/</a:t>
            </a:r>
            <a:r>
              <a:rPr lang="pt-BR" sz="1050" dirty="0" err="1"/>
              <a:t>frontpage</a:t>
            </a:r>
            <a:r>
              <a:rPr lang="pt-BR" sz="1050" dirty="0"/>
              <a:t>/2018/06/relatorio-mundial-drogas-2018.html</a:t>
            </a:r>
          </a:p>
          <a:p>
            <a:endParaRPr lang="pt-BR" sz="1050" dirty="0"/>
          </a:p>
          <a:p>
            <a:r>
              <a:rPr lang="pt-BR" sz="1050" dirty="0"/>
              <a:t>•	Instituto Brasileiro de Geografia Estatística, 2018. </a:t>
            </a:r>
            <a:r>
              <a:rPr lang="pt-BR" sz="1050" dirty="0" err="1"/>
              <a:t>https</a:t>
            </a:r>
            <a:r>
              <a:rPr lang="pt-BR" sz="1050" dirty="0"/>
              <a:t>://</a:t>
            </a:r>
            <a:r>
              <a:rPr lang="pt-BR" sz="1050" dirty="0" err="1"/>
              <a:t>www.ibge.gov.br</a:t>
            </a:r>
            <a:r>
              <a:rPr lang="pt-BR" sz="1050" dirty="0"/>
              <a:t>/</a:t>
            </a:r>
          </a:p>
          <a:p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9815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4C8F82DE-89DA-6240-878F-C6088651D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356"/>
            <a:ext cx="3269661" cy="643964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6CD829F-F5EF-0348-8B12-54F0A196FFB4}"/>
              </a:ext>
            </a:extLst>
          </p:cNvPr>
          <p:cNvSpPr/>
          <p:nvPr/>
        </p:nvSpPr>
        <p:spPr>
          <a:xfrm flipV="1">
            <a:off x="5432" y="16892"/>
            <a:ext cx="9144000" cy="764704"/>
          </a:xfrm>
          <a:prstGeom prst="rect">
            <a:avLst/>
          </a:prstGeom>
          <a:gradFill>
            <a:gsLst>
              <a:gs pos="0">
                <a:schemeClr val="bg1"/>
              </a:gs>
              <a:gs pos="3999">
                <a:schemeClr val="bg1"/>
              </a:gs>
              <a:gs pos="100000">
                <a:srgbClr val="004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E777050-B6A8-7D40-A262-F81C71BB7907}"/>
              </a:ext>
            </a:extLst>
          </p:cNvPr>
          <p:cNvSpPr/>
          <p:nvPr/>
        </p:nvSpPr>
        <p:spPr>
          <a:xfrm>
            <a:off x="5436096" y="260648"/>
            <a:ext cx="370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57150">
                  <a:solidFill>
                    <a:srgbClr val="00492A"/>
                  </a:solidFill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References</a:t>
            </a:r>
            <a:endParaRPr lang="pt-BR" dirty="0">
              <a:ln w="57150">
                <a:solidFill>
                  <a:srgbClr val="00492A"/>
                </a:solidFill>
              </a:ln>
              <a:solidFill>
                <a:srgbClr val="FFFF00"/>
              </a:solidFill>
              <a:latin typeface="Gill Sans MT" panose="020B0502020104020203" pitchFamily="34" charset="77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4876AEDA-B2D0-A94F-A5E5-35AC83D26974}"/>
              </a:ext>
            </a:extLst>
          </p:cNvPr>
          <p:cNvSpPr/>
          <p:nvPr/>
        </p:nvSpPr>
        <p:spPr>
          <a:xfrm>
            <a:off x="5436096" y="260648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57150">
                  <a:noFill/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References</a:t>
            </a:r>
            <a:endParaRPr lang="pt-BR" dirty="0">
              <a:ln w="57150">
                <a:noFill/>
              </a:ln>
              <a:solidFill>
                <a:srgbClr val="FFFF00"/>
              </a:solidFill>
              <a:latin typeface="Gill Sans MT" panose="020B0502020104020203" pitchFamily="34" charset="77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013F9D3-CCD2-9644-9F82-3A207F66ED78}"/>
              </a:ext>
            </a:extLst>
          </p:cNvPr>
          <p:cNvSpPr txBox="1"/>
          <p:nvPr/>
        </p:nvSpPr>
        <p:spPr>
          <a:xfrm>
            <a:off x="2195736" y="1124744"/>
            <a:ext cx="640848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•</a:t>
            </a:r>
            <a:r>
              <a:rPr lang="pt-BR" sz="1050" dirty="0"/>
              <a:t>	Laranjeira, R., Madruga, C.S., </a:t>
            </a:r>
            <a:r>
              <a:rPr lang="pt-BR" sz="1050" dirty="0" err="1"/>
              <a:t>Pinsky</a:t>
            </a:r>
            <a:r>
              <a:rPr lang="pt-BR" sz="1050" dirty="0"/>
              <a:t>, I., Caetano, R., </a:t>
            </a:r>
            <a:r>
              <a:rPr lang="pt-BR" sz="1050" dirty="0" err="1"/>
              <a:t>Mitsuhiro</a:t>
            </a:r>
            <a:r>
              <a:rPr lang="pt-BR" sz="1050" dirty="0"/>
              <a:t>, S.S., &amp; Castello, G. (2012). II Levantamento Nacional de </a:t>
            </a:r>
            <a:r>
              <a:rPr lang="pt-BR" sz="1050" dirty="0" err="1"/>
              <a:t>Alcool</a:t>
            </a:r>
            <a:r>
              <a:rPr lang="pt-BR" sz="1050" dirty="0"/>
              <a:t> e Drogas (LENAD). </a:t>
            </a:r>
            <a:r>
              <a:rPr lang="pt-BR" sz="1050" dirty="0" err="1"/>
              <a:t>Retrieved</a:t>
            </a:r>
            <a:r>
              <a:rPr lang="pt-BR" sz="1050" dirty="0"/>
              <a:t> </a:t>
            </a:r>
            <a:r>
              <a:rPr lang="pt-BR" sz="1050" dirty="0" err="1"/>
              <a:t>from</a:t>
            </a:r>
            <a:r>
              <a:rPr lang="pt-BR" sz="1050" dirty="0"/>
              <a:t>  </a:t>
            </a:r>
            <a:r>
              <a:rPr lang="pt-BR" sz="1050" dirty="0" err="1"/>
              <a:t>ttp</a:t>
            </a:r>
            <a:r>
              <a:rPr lang="pt-BR" sz="1050" dirty="0"/>
              <a:t>://</a:t>
            </a:r>
            <a:r>
              <a:rPr lang="pt-BR" sz="1050" dirty="0" err="1"/>
              <a:t>inpad.org.br</a:t>
            </a:r>
            <a:r>
              <a:rPr lang="pt-BR" sz="1050" dirty="0"/>
              <a:t>/</a:t>
            </a:r>
            <a:r>
              <a:rPr lang="pt-BR" sz="1050" dirty="0" err="1"/>
              <a:t>wp-content</a:t>
            </a:r>
            <a:r>
              <a:rPr lang="pt-BR" sz="1050" dirty="0"/>
              <a:t>/uploads/2014/</a:t>
            </a:r>
          </a:p>
          <a:p>
            <a:endParaRPr lang="pt-BR" sz="1050" dirty="0"/>
          </a:p>
          <a:p>
            <a:r>
              <a:rPr lang="pt-BR" sz="1050" dirty="0"/>
              <a:t>•	Moreira, T.C., Figueiró, L.R., Fernandes, S., Justo, F.M., Dias, I.R., Barros, H.M.T &amp; </a:t>
            </a:r>
            <a:r>
              <a:rPr lang="pt-BR" sz="1050" dirty="0" err="1"/>
              <a:t>Ferigolo</a:t>
            </a:r>
            <a:r>
              <a:rPr lang="pt-BR" sz="1050" dirty="0"/>
              <a:t> M. (2013). </a:t>
            </a:r>
            <a:r>
              <a:rPr lang="pt-BR" sz="1050" dirty="0" err="1"/>
              <a:t>Quality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life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users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psychoactive</a:t>
            </a:r>
            <a:r>
              <a:rPr lang="pt-BR" sz="1050" dirty="0"/>
              <a:t> </a:t>
            </a:r>
            <a:r>
              <a:rPr lang="pt-BR" sz="1050" dirty="0" err="1"/>
              <a:t>substances</a:t>
            </a:r>
            <a:r>
              <a:rPr lang="pt-BR" sz="1050" dirty="0"/>
              <a:t>, </a:t>
            </a:r>
            <a:r>
              <a:rPr lang="pt-BR" sz="1050" dirty="0" err="1"/>
              <a:t>relatives</a:t>
            </a:r>
            <a:r>
              <a:rPr lang="pt-BR" sz="1050" dirty="0"/>
              <a:t>, </a:t>
            </a:r>
            <a:r>
              <a:rPr lang="pt-BR" sz="1050" dirty="0" err="1"/>
              <a:t>and</a:t>
            </a:r>
            <a:r>
              <a:rPr lang="pt-BR" sz="1050" dirty="0"/>
              <a:t> non-</a:t>
            </a:r>
            <a:r>
              <a:rPr lang="pt-BR" sz="1050" dirty="0" err="1"/>
              <a:t>users</a:t>
            </a:r>
            <a:r>
              <a:rPr lang="pt-BR" sz="1050" dirty="0"/>
              <a:t> </a:t>
            </a:r>
            <a:r>
              <a:rPr lang="pt-BR" sz="1050" dirty="0" err="1"/>
              <a:t>assessed</a:t>
            </a:r>
            <a:r>
              <a:rPr lang="pt-BR" sz="1050" dirty="0"/>
              <a:t> </a:t>
            </a:r>
            <a:r>
              <a:rPr lang="pt-BR" sz="1050" dirty="0" err="1"/>
              <a:t>using</a:t>
            </a:r>
            <a:r>
              <a:rPr lang="pt-BR" sz="1050" dirty="0"/>
              <a:t> </a:t>
            </a:r>
            <a:r>
              <a:rPr lang="pt-BR" sz="1050" dirty="0" err="1"/>
              <a:t>the</a:t>
            </a:r>
            <a:r>
              <a:rPr lang="pt-BR" sz="1050" dirty="0"/>
              <a:t> WHOQOL-BREF. Ciência e Saúde Coletiva, 18(7), 1953-62. </a:t>
            </a:r>
          </a:p>
          <a:p>
            <a:endParaRPr lang="pt-BR" sz="1050" dirty="0"/>
          </a:p>
          <a:p>
            <a:r>
              <a:rPr lang="pt-BR" sz="1050" dirty="0"/>
              <a:t>•	</a:t>
            </a:r>
            <a:r>
              <a:rPr lang="pt-BR" sz="1050" dirty="0" err="1"/>
              <a:t>Orford</a:t>
            </a:r>
            <a:r>
              <a:rPr lang="pt-BR" sz="1050" dirty="0"/>
              <a:t>, J, </a:t>
            </a:r>
            <a:r>
              <a:rPr lang="pt-BR" sz="1050" dirty="0" err="1"/>
              <a:t>Padin</a:t>
            </a:r>
            <a:r>
              <a:rPr lang="pt-BR" sz="1050" dirty="0"/>
              <a:t>, MFR, </a:t>
            </a:r>
            <a:r>
              <a:rPr lang="pt-BR" sz="1050" dirty="0" err="1"/>
              <a:t>Canfield</a:t>
            </a:r>
            <a:r>
              <a:rPr lang="pt-BR" sz="1050" dirty="0"/>
              <a:t> M, </a:t>
            </a:r>
            <a:r>
              <a:rPr lang="pt-BR" sz="1050" dirty="0" err="1"/>
              <a:t>Sakiyama</a:t>
            </a:r>
            <a:r>
              <a:rPr lang="pt-BR" sz="1050" dirty="0"/>
              <a:t> HMT, Laranjeira </a:t>
            </a:r>
            <a:r>
              <a:rPr lang="pt-BR" sz="1050" dirty="0" err="1"/>
              <a:t>R</a:t>
            </a:r>
            <a:r>
              <a:rPr lang="pt-BR" sz="1050" dirty="0"/>
              <a:t>, </a:t>
            </a:r>
            <a:r>
              <a:rPr lang="pt-BR" sz="1050" dirty="0" err="1"/>
              <a:t>Mitsuhiro</a:t>
            </a:r>
            <a:r>
              <a:rPr lang="pt-BR" sz="1050" dirty="0"/>
              <a:t>, SS. The </a:t>
            </a:r>
            <a:r>
              <a:rPr lang="pt-BR" sz="1050" dirty="0" err="1"/>
              <a:t>burden</a:t>
            </a:r>
            <a:r>
              <a:rPr lang="pt-BR" sz="1050" dirty="0"/>
              <a:t> </a:t>
            </a:r>
            <a:r>
              <a:rPr lang="pt-BR" sz="1050" dirty="0" err="1"/>
              <a:t>experienced</a:t>
            </a:r>
            <a:r>
              <a:rPr lang="pt-BR" sz="1050" dirty="0"/>
              <a:t> </a:t>
            </a:r>
            <a:r>
              <a:rPr lang="pt-BR" sz="1050" dirty="0" err="1"/>
              <a:t>by</a:t>
            </a:r>
            <a:r>
              <a:rPr lang="pt-BR" sz="1050" dirty="0"/>
              <a:t> </a:t>
            </a:r>
            <a:r>
              <a:rPr lang="pt-BR" sz="1050" dirty="0" err="1"/>
              <a:t>Brazilian</a:t>
            </a:r>
            <a:r>
              <a:rPr lang="pt-BR" sz="1050" dirty="0"/>
              <a:t> </a:t>
            </a:r>
            <a:r>
              <a:rPr lang="pt-BR" sz="1050" dirty="0" err="1"/>
              <a:t>family</a:t>
            </a:r>
            <a:r>
              <a:rPr lang="pt-BR" sz="1050" dirty="0"/>
              <a:t> </a:t>
            </a:r>
            <a:r>
              <a:rPr lang="pt-BR" sz="1050" dirty="0" err="1"/>
              <a:t>members</a:t>
            </a:r>
            <a:r>
              <a:rPr lang="pt-BR" sz="1050" dirty="0"/>
              <a:t> </a:t>
            </a:r>
            <a:r>
              <a:rPr lang="pt-BR" sz="1050" dirty="0" err="1"/>
              <a:t>affected</a:t>
            </a:r>
            <a:r>
              <a:rPr lang="pt-BR" sz="1050" dirty="0"/>
              <a:t> </a:t>
            </a:r>
            <a:r>
              <a:rPr lang="pt-BR" sz="1050" dirty="0" err="1"/>
              <a:t>by</a:t>
            </a:r>
            <a:r>
              <a:rPr lang="pt-BR" sz="1050" dirty="0"/>
              <a:t> </a:t>
            </a:r>
            <a:r>
              <a:rPr lang="pt-BR" sz="1050" dirty="0" err="1"/>
              <a:t>their</a:t>
            </a:r>
            <a:r>
              <a:rPr lang="pt-BR" sz="1050" dirty="0"/>
              <a:t> </a:t>
            </a:r>
            <a:r>
              <a:rPr lang="pt-BR" sz="1050" dirty="0" err="1"/>
              <a:t>relatives</a:t>
            </a:r>
            <a:r>
              <a:rPr lang="pt-BR" sz="1050" dirty="0"/>
              <a:t>’ </a:t>
            </a:r>
            <a:r>
              <a:rPr lang="pt-BR" sz="1050" dirty="0" err="1"/>
              <a:t>alcohol</a:t>
            </a:r>
            <a:r>
              <a:rPr lang="pt-BR" sz="1050" dirty="0"/>
              <a:t> </a:t>
            </a:r>
            <a:r>
              <a:rPr lang="pt-BR" sz="1050" dirty="0" err="1"/>
              <a:t>or</a:t>
            </a:r>
            <a:r>
              <a:rPr lang="pt-BR" sz="1050" dirty="0"/>
              <a:t> </a:t>
            </a:r>
            <a:r>
              <a:rPr lang="pt-BR" sz="1050" dirty="0" err="1"/>
              <a:t>drug</a:t>
            </a:r>
            <a:r>
              <a:rPr lang="pt-BR" sz="1050" dirty="0"/>
              <a:t> </a:t>
            </a:r>
            <a:r>
              <a:rPr lang="pt-BR" sz="1050" dirty="0" err="1"/>
              <a:t>misuse</a:t>
            </a:r>
            <a:r>
              <a:rPr lang="pt-BR" sz="1050" dirty="0"/>
              <a:t>. </a:t>
            </a:r>
            <a:r>
              <a:rPr lang="pt-BR" sz="1050" dirty="0" err="1"/>
              <a:t>Drugs</a:t>
            </a:r>
            <a:r>
              <a:rPr lang="pt-BR" sz="1050" dirty="0"/>
              <a:t>: </a:t>
            </a:r>
            <a:r>
              <a:rPr lang="pt-BR" sz="1050" dirty="0" err="1"/>
              <a:t>Education</a:t>
            </a:r>
            <a:r>
              <a:rPr lang="pt-BR" sz="1050" dirty="0"/>
              <a:t>, </a:t>
            </a:r>
            <a:r>
              <a:rPr lang="pt-BR" sz="1050" dirty="0" err="1"/>
              <a:t>Prevention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Policy</a:t>
            </a:r>
            <a:r>
              <a:rPr lang="pt-BR" sz="1050" dirty="0"/>
              <a:t>, 1-9, 2017.</a:t>
            </a:r>
          </a:p>
          <a:p>
            <a:endParaRPr lang="pt-BR" sz="1050" dirty="0"/>
          </a:p>
          <a:p>
            <a:r>
              <a:rPr lang="pt-BR" sz="1050" dirty="0"/>
              <a:t>•	</a:t>
            </a:r>
            <a:r>
              <a:rPr lang="pt-BR" sz="1050" dirty="0" err="1"/>
              <a:t>Orford</a:t>
            </a:r>
            <a:r>
              <a:rPr lang="pt-BR" sz="1050" dirty="0"/>
              <a:t>, J., </a:t>
            </a:r>
            <a:r>
              <a:rPr lang="pt-BR" sz="1050" dirty="0" err="1"/>
              <a:t>Velleman</a:t>
            </a:r>
            <a:r>
              <a:rPr lang="pt-BR" sz="1050" dirty="0"/>
              <a:t>, R., </a:t>
            </a:r>
            <a:r>
              <a:rPr lang="pt-BR" sz="1050" dirty="0" err="1"/>
              <a:t>Natera</a:t>
            </a:r>
            <a:r>
              <a:rPr lang="pt-BR" sz="1050" dirty="0"/>
              <a:t>, G., </a:t>
            </a:r>
            <a:r>
              <a:rPr lang="pt-BR" sz="1050" dirty="0" err="1"/>
              <a:t>Templeton</a:t>
            </a:r>
            <a:r>
              <a:rPr lang="pt-BR" sz="1050" dirty="0"/>
              <a:t>, L., </a:t>
            </a:r>
            <a:r>
              <a:rPr lang="pt-BR" sz="1050" dirty="0" err="1"/>
              <a:t>Copello</a:t>
            </a:r>
            <a:r>
              <a:rPr lang="pt-BR" sz="1050" dirty="0"/>
              <a:t>, A. </a:t>
            </a:r>
            <a:r>
              <a:rPr lang="pt-BR" sz="1050" dirty="0" err="1"/>
              <a:t>Addiction</a:t>
            </a:r>
            <a:r>
              <a:rPr lang="pt-BR" sz="1050" dirty="0"/>
              <a:t> in </a:t>
            </a:r>
            <a:r>
              <a:rPr lang="pt-BR" sz="1050" dirty="0" err="1"/>
              <a:t>the</a:t>
            </a:r>
            <a:r>
              <a:rPr lang="pt-BR" sz="1050" dirty="0"/>
              <a:t> </a:t>
            </a:r>
            <a:r>
              <a:rPr lang="pt-BR" sz="1050" dirty="0" err="1"/>
              <a:t>family</a:t>
            </a:r>
            <a:r>
              <a:rPr lang="pt-BR" sz="1050" dirty="0"/>
              <a:t> </a:t>
            </a:r>
            <a:r>
              <a:rPr lang="pt-BR" sz="1050" dirty="0" err="1"/>
              <a:t>is</a:t>
            </a:r>
            <a:r>
              <a:rPr lang="pt-BR" sz="1050" dirty="0"/>
              <a:t> a major </a:t>
            </a:r>
            <a:r>
              <a:rPr lang="pt-BR" sz="1050" dirty="0" err="1"/>
              <a:t>but</a:t>
            </a:r>
            <a:r>
              <a:rPr lang="pt-BR" sz="1050" dirty="0"/>
              <a:t> </a:t>
            </a:r>
            <a:r>
              <a:rPr lang="pt-BR" sz="1050" dirty="0" err="1"/>
              <a:t>negleget</a:t>
            </a:r>
            <a:r>
              <a:rPr lang="pt-BR" sz="1050" dirty="0"/>
              <a:t> </a:t>
            </a:r>
            <a:r>
              <a:rPr lang="pt-BR" sz="1050" dirty="0" err="1"/>
              <a:t>contribur</a:t>
            </a:r>
            <a:r>
              <a:rPr lang="pt-BR" sz="1050" dirty="0"/>
              <a:t> </a:t>
            </a:r>
            <a:r>
              <a:rPr lang="pt-BR" sz="1050" dirty="0" err="1"/>
              <a:t>to</a:t>
            </a:r>
            <a:r>
              <a:rPr lang="pt-BR" sz="1050" dirty="0"/>
              <a:t> </a:t>
            </a:r>
            <a:r>
              <a:rPr lang="pt-BR" sz="1050" dirty="0" err="1"/>
              <a:t>the</a:t>
            </a:r>
            <a:r>
              <a:rPr lang="pt-BR" sz="1050" dirty="0"/>
              <a:t> global </a:t>
            </a:r>
            <a:r>
              <a:rPr lang="pt-BR" sz="1050" dirty="0" err="1"/>
              <a:t>burden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adult</a:t>
            </a:r>
            <a:r>
              <a:rPr lang="pt-BR" sz="1050" dirty="0"/>
              <a:t> </a:t>
            </a:r>
            <a:r>
              <a:rPr lang="pt-BR" sz="1050" dirty="0" err="1"/>
              <a:t>ill-health</a:t>
            </a:r>
            <a:r>
              <a:rPr lang="pt-BR" sz="1050" dirty="0"/>
              <a:t>. Social Science &amp; Medicine. 78 (70-77), 2013.</a:t>
            </a:r>
          </a:p>
          <a:p>
            <a:endParaRPr lang="pt-BR" sz="1050" dirty="0"/>
          </a:p>
          <a:p>
            <a:r>
              <a:rPr lang="pt-BR" sz="1050" dirty="0"/>
              <a:t>•	</a:t>
            </a:r>
            <a:r>
              <a:rPr lang="pt-BR" sz="1050" dirty="0" err="1"/>
              <a:t>Prochaska</a:t>
            </a:r>
            <a:r>
              <a:rPr lang="pt-BR" sz="1050" dirty="0"/>
              <a:t>, J.O., </a:t>
            </a:r>
            <a:r>
              <a:rPr lang="pt-BR" sz="1050" dirty="0" err="1"/>
              <a:t>Diclemente</a:t>
            </a:r>
            <a:r>
              <a:rPr lang="pt-BR" sz="1050" dirty="0"/>
              <a:t>, C.C. &amp; </a:t>
            </a:r>
            <a:r>
              <a:rPr lang="pt-BR" sz="1050" dirty="0" err="1"/>
              <a:t>Norcross</a:t>
            </a:r>
            <a:r>
              <a:rPr lang="pt-BR" sz="1050" dirty="0"/>
              <a:t>, J.C. (1992). In </a:t>
            </a:r>
            <a:r>
              <a:rPr lang="pt-BR" sz="1050" dirty="0" err="1"/>
              <a:t>search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how</a:t>
            </a:r>
            <a:r>
              <a:rPr lang="pt-BR" sz="1050" dirty="0"/>
              <a:t> </a:t>
            </a:r>
            <a:r>
              <a:rPr lang="pt-BR" sz="1050" dirty="0" err="1"/>
              <a:t>people</a:t>
            </a:r>
            <a:r>
              <a:rPr lang="pt-BR" sz="1050" dirty="0"/>
              <a:t> </a:t>
            </a:r>
            <a:r>
              <a:rPr lang="pt-BR" sz="1050" dirty="0" err="1"/>
              <a:t>change</a:t>
            </a:r>
            <a:r>
              <a:rPr lang="pt-BR" sz="1050" dirty="0"/>
              <a:t>. </a:t>
            </a:r>
            <a:r>
              <a:rPr lang="pt-BR" sz="1050" dirty="0" err="1"/>
              <a:t>Applications</a:t>
            </a:r>
            <a:r>
              <a:rPr lang="pt-BR" sz="1050" dirty="0"/>
              <a:t> </a:t>
            </a:r>
            <a:r>
              <a:rPr lang="pt-BR" sz="1050" dirty="0" err="1"/>
              <a:t>to</a:t>
            </a:r>
            <a:r>
              <a:rPr lang="pt-BR" sz="1050" dirty="0"/>
              <a:t> </a:t>
            </a:r>
            <a:r>
              <a:rPr lang="pt-BR" sz="1050" dirty="0" err="1"/>
              <a:t>addictive</a:t>
            </a:r>
            <a:r>
              <a:rPr lang="pt-BR" sz="1050" dirty="0"/>
              <a:t> </a:t>
            </a:r>
            <a:r>
              <a:rPr lang="pt-BR" sz="1050" dirty="0" err="1"/>
              <a:t>behaviors</a:t>
            </a:r>
            <a:r>
              <a:rPr lang="pt-BR" sz="1050" dirty="0"/>
              <a:t>. American </a:t>
            </a:r>
            <a:r>
              <a:rPr lang="pt-BR" sz="1050" dirty="0" err="1"/>
              <a:t>Psychologist</a:t>
            </a:r>
            <a:r>
              <a:rPr lang="pt-BR" sz="1050" dirty="0"/>
              <a:t>, 47(9), 1102-1114. </a:t>
            </a:r>
          </a:p>
          <a:p>
            <a:endParaRPr lang="pt-BR" sz="1050" dirty="0"/>
          </a:p>
          <a:p>
            <a:r>
              <a:rPr lang="pt-BR" sz="1050" dirty="0"/>
              <a:t>•	Rotunda</a:t>
            </a:r>
            <a:r>
              <a:rPr lang="pt-BR" sz="1100" dirty="0"/>
              <a:t> </a:t>
            </a:r>
            <a:r>
              <a:rPr lang="pt-BR" sz="1050" dirty="0"/>
              <a:t>R. West L. </a:t>
            </a:r>
            <a:r>
              <a:rPr lang="pt-BR" sz="1050" dirty="0" err="1"/>
              <a:t>O’Farrel</a:t>
            </a:r>
            <a:r>
              <a:rPr lang="pt-BR" sz="1050" dirty="0"/>
              <a:t> T. J. </a:t>
            </a:r>
            <a:r>
              <a:rPr lang="pt-BR" sz="1050" dirty="0" err="1"/>
              <a:t>Enabling</a:t>
            </a:r>
            <a:r>
              <a:rPr lang="pt-BR" sz="1050" dirty="0"/>
              <a:t> </a:t>
            </a:r>
            <a:r>
              <a:rPr lang="pt-BR" sz="1050" dirty="0" err="1"/>
              <a:t>behavior</a:t>
            </a:r>
            <a:r>
              <a:rPr lang="pt-BR" sz="1050" dirty="0"/>
              <a:t> in a </a:t>
            </a:r>
            <a:r>
              <a:rPr lang="pt-BR" sz="1050" dirty="0" err="1"/>
              <a:t>clinical</a:t>
            </a:r>
            <a:r>
              <a:rPr lang="pt-BR" sz="1050" dirty="0"/>
              <a:t> </a:t>
            </a:r>
            <a:r>
              <a:rPr lang="pt-BR" sz="1050" dirty="0" err="1"/>
              <a:t>sample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alcohol-dependent</a:t>
            </a:r>
            <a:r>
              <a:rPr lang="pt-BR" sz="1050" dirty="0"/>
              <a:t> </a:t>
            </a:r>
            <a:r>
              <a:rPr lang="pt-BR" sz="1050" dirty="0" err="1"/>
              <a:t>clients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their</a:t>
            </a:r>
            <a:r>
              <a:rPr lang="pt-BR" sz="1050" dirty="0"/>
              <a:t> </a:t>
            </a:r>
            <a:r>
              <a:rPr lang="pt-BR" sz="1050" dirty="0" err="1"/>
              <a:t>partners</a:t>
            </a:r>
            <a:r>
              <a:rPr lang="pt-BR" sz="1050" dirty="0"/>
              <a:t>. </a:t>
            </a:r>
            <a:r>
              <a:rPr lang="pt-BR" sz="1050" dirty="0" err="1"/>
              <a:t>Journal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Substance</a:t>
            </a:r>
            <a:r>
              <a:rPr lang="pt-BR" sz="1050" dirty="0"/>
              <a:t> Abuse </a:t>
            </a:r>
            <a:r>
              <a:rPr lang="pt-BR" sz="1050" dirty="0" err="1"/>
              <a:t>Treatment</a:t>
            </a:r>
            <a:r>
              <a:rPr lang="pt-BR" sz="1050" dirty="0"/>
              <a:t> 26, 269–276, 2004.</a:t>
            </a:r>
          </a:p>
          <a:p>
            <a:endParaRPr lang="pt-BR" sz="1050" dirty="0"/>
          </a:p>
          <a:p>
            <a:r>
              <a:rPr lang="pt-BR" sz="1050" dirty="0"/>
              <a:t>•	</a:t>
            </a:r>
            <a:r>
              <a:rPr lang="pt-BR" sz="1050" dirty="0" err="1"/>
              <a:t>Sakiyama</a:t>
            </a:r>
            <a:r>
              <a:rPr lang="pt-BR" sz="1050" dirty="0"/>
              <a:t>, H.M.T., </a:t>
            </a:r>
            <a:r>
              <a:rPr lang="pt-BR" sz="1050" dirty="0" err="1"/>
              <a:t>Padin</a:t>
            </a:r>
            <a:r>
              <a:rPr lang="pt-BR" sz="1050" dirty="0"/>
              <a:t>, R.M.</a:t>
            </a:r>
            <a:r>
              <a:rPr lang="pt-BR" sz="1050" dirty="0" err="1"/>
              <a:t>F</a:t>
            </a:r>
            <a:r>
              <a:rPr lang="pt-BR" sz="1050" dirty="0"/>
              <a:t>.,</a:t>
            </a:r>
            <a:r>
              <a:rPr lang="pt-BR" sz="1050" dirty="0" err="1"/>
              <a:t>Canfield</a:t>
            </a:r>
            <a:r>
              <a:rPr lang="pt-BR" sz="1050" dirty="0"/>
              <a:t>, M., Laranjeira, R., </a:t>
            </a:r>
            <a:r>
              <a:rPr lang="pt-BR" sz="1050" dirty="0" err="1"/>
              <a:t>Mitsuhiro</a:t>
            </a:r>
            <a:r>
              <a:rPr lang="pt-BR" sz="1050" dirty="0"/>
              <a:t>, S.S. (2015). Family </a:t>
            </a:r>
            <a:r>
              <a:rPr lang="pt-BR" sz="1050" dirty="0" err="1"/>
              <a:t>members</a:t>
            </a:r>
            <a:r>
              <a:rPr lang="pt-BR" sz="1050" dirty="0"/>
              <a:t> </a:t>
            </a:r>
            <a:r>
              <a:rPr lang="pt-BR" sz="1050" dirty="0" err="1"/>
              <a:t>affected</a:t>
            </a:r>
            <a:r>
              <a:rPr lang="pt-BR" sz="1050" dirty="0"/>
              <a:t> </a:t>
            </a:r>
            <a:r>
              <a:rPr lang="pt-BR" sz="1050" dirty="0" err="1"/>
              <a:t>by</a:t>
            </a:r>
            <a:r>
              <a:rPr lang="pt-BR" sz="1050" dirty="0"/>
              <a:t> a </a:t>
            </a:r>
            <a:r>
              <a:rPr lang="pt-BR" sz="1050" dirty="0" err="1"/>
              <a:t>relative’s</a:t>
            </a:r>
            <a:r>
              <a:rPr lang="pt-BR" sz="1050" dirty="0"/>
              <a:t> </a:t>
            </a:r>
            <a:r>
              <a:rPr lang="pt-BR" sz="1050" dirty="0" err="1"/>
              <a:t>substance</a:t>
            </a:r>
            <a:r>
              <a:rPr lang="pt-BR" sz="1050" dirty="0"/>
              <a:t> </a:t>
            </a:r>
            <a:r>
              <a:rPr lang="pt-BR" sz="1050" dirty="0" err="1"/>
              <a:t>misuse</a:t>
            </a:r>
            <a:r>
              <a:rPr lang="pt-BR" sz="1050" dirty="0"/>
              <a:t> </a:t>
            </a:r>
            <a:r>
              <a:rPr lang="pt-BR" sz="1050" dirty="0" err="1"/>
              <a:t>looking</a:t>
            </a:r>
            <a:r>
              <a:rPr lang="pt-BR" sz="1050" dirty="0"/>
              <a:t> for social </a:t>
            </a:r>
            <a:r>
              <a:rPr lang="pt-BR" sz="1050" dirty="0" err="1"/>
              <a:t>support</a:t>
            </a:r>
            <a:r>
              <a:rPr lang="pt-BR" sz="1050" dirty="0"/>
              <a:t>: Who are </a:t>
            </a:r>
            <a:r>
              <a:rPr lang="pt-BR" sz="1050" dirty="0" err="1"/>
              <a:t>they</a:t>
            </a:r>
            <a:r>
              <a:rPr lang="pt-BR" sz="1050" dirty="0"/>
              <a:t>? </a:t>
            </a:r>
            <a:r>
              <a:rPr lang="pt-BR" sz="1050" dirty="0" err="1"/>
              <a:t>Drug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alcohol</a:t>
            </a:r>
            <a:r>
              <a:rPr lang="pt-BR" sz="1050" dirty="0"/>
              <a:t> </a:t>
            </a:r>
            <a:r>
              <a:rPr lang="pt-BR" sz="1050" dirty="0" err="1"/>
              <a:t>Dependence</a:t>
            </a:r>
            <a:r>
              <a:rPr lang="pt-BR" sz="1050" dirty="0"/>
              <a:t>, 147, 276-279. </a:t>
            </a:r>
          </a:p>
          <a:p>
            <a:endParaRPr lang="pt-BR" sz="1050" dirty="0"/>
          </a:p>
          <a:p>
            <a:r>
              <a:rPr lang="pt-BR" sz="1050" dirty="0"/>
              <a:t>•	Smith, A.C., Gray, L.C. (2009). </a:t>
            </a:r>
            <a:r>
              <a:rPr lang="pt-BR" sz="1050" dirty="0" err="1"/>
              <a:t>Telemedicine</a:t>
            </a:r>
            <a:r>
              <a:rPr lang="pt-BR" sz="1050" dirty="0"/>
              <a:t> </a:t>
            </a:r>
            <a:r>
              <a:rPr lang="pt-BR" sz="1050" dirty="0" err="1"/>
              <a:t>across</a:t>
            </a:r>
            <a:r>
              <a:rPr lang="pt-BR" sz="1050" dirty="0"/>
              <a:t> </a:t>
            </a:r>
            <a:r>
              <a:rPr lang="pt-BR" sz="1050" dirty="0" err="1"/>
              <a:t>the</a:t>
            </a:r>
            <a:r>
              <a:rPr lang="pt-BR" sz="1050" dirty="0"/>
              <a:t> ages. The Medical </a:t>
            </a:r>
            <a:r>
              <a:rPr lang="pt-BR" sz="1050" dirty="0" err="1"/>
              <a:t>Journal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Australia</a:t>
            </a:r>
            <a:r>
              <a:rPr lang="pt-BR" sz="1050" dirty="0"/>
              <a:t>, 190 (12):719. </a:t>
            </a:r>
            <a:r>
              <a:rPr lang="pt-BR" sz="1050" dirty="0" err="1"/>
              <a:t>Retrieved</a:t>
            </a:r>
            <a:r>
              <a:rPr lang="pt-BR" sz="1050" dirty="0"/>
              <a:t> </a:t>
            </a:r>
            <a:r>
              <a:rPr lang="pt-BR" sz="1050" dirty="0" err="1"/>
              <a:t>from</a:t>
            </a:r>
            <a:r>
              <a:rPr lang="pt-BR" sz="1050" dirty="0"/>
              <a:t> </a:t>
            </a:r>
            <a:r>
              <a:rPr lang="pt-BR" sz="1050" dirty="0" err="1"/>
              <a:t>https</a:t>
            </a:r>
            <a:r>
              <a:rPr lang="pt-BR" sz="1050" dirty="0"/>
              <a:t>://</a:t>
            </a:r>
            <a:r>
              <a:rPr lang="pt-BR" sz="1050" dirty="0" err="1"/>
              <a:t>www.mja.com.au</a:t>
            </a:r>
            <a:r>
              <a:rPr lang="pt-BR" sz="1050" dirty="0"/>
              <a:t>/</a:t>
            </a:r>
            <a:r>
              <a:rPr lang="pt-BR" sz="1050" dirty="0" err="1"/>
              <a:t>journal</a:t>
            </a:r>
            <a:r>
              <a:rPr lang="pt-BR" sz="1050" dirty="0"/>
              <a:t>/2009/190/12/</a:t>
            </a:r>
            <a:r>
              <a:rPr lang="pt-BR" sz="1050" dirty="0" err="1"/>
              <a:t>telemedicine</a:t>
            </a:r>
            <a:r>
              <a:rPr lang="pt-BR" sz="1050" dirty="0"/>
              <a:t>-</a:t>
            </a:r>
            <a:r>
              <a:rPr lang="pt-BR" sz="1050" dirty="0" err="1"/>
              <a:t>across</a:t>
            </a:r>
            <a:r>
              <a:rPr lang="pt-BR" sz="1050" dirty="0"/>
              <a:t>-ages. </a:t>
            </a:r>
          </a:p>
          <a:p>
            <a:endParaRPr lang="pt-BR" sz="1050" dirty="0"/>
          </a:p>
          <a:p>
            <a:r>
              <a:rPr lang="pt-BR" sz="1050" dirty="0"/>
              <a:t>•	Sola, V; H </a:t>
            </a:r>
            <a:r>
              <a:rPr lang="pt-BR" sz="1050" dirty="0" err="1"/>
              <a:t>Sakiyama</a:t>
            </a:r>
            <a:r>
              <a:rPr lang="pt-BR" sz="1050" dirty="0"/>
              <a:t> HMT; </a:t>
            </a:r>
            <a:r>
              <a:rPr lang="pt-BR" sz="1050" dirty="0" err="1"/>
              <a:t>Padin</a:t>
            </a:r>
            <a:r>
              <a:rPr lang="pt-BR" sz="1050" dirty="0"/>
              <a:t> MFR, </a:t>
            </a:r>
            <a:r>
              <a:rPr lang="pt-BR" sz="1050" dirty="0" err="1"/>
              <a:t>Canfield</a:t>
            </a:r>
            <a:r>
              <a:rPr lang="pt-BR" sz="1050" dirty="0"/>
              <a:t>, M; Bortolon, CB; Laranjeira </a:t>
            </a:r>
            <a:r>
              <a:rPr lang="pt-BR" sz="1050" dirty="0" err="1"/>
              <a:t>R</a:t>
            </a:r>
            <a:r>
              <a:rPr lang="pt-BR" sz="1050" dirty="0"/>
              <a:t>,  </a:t>
            </a:r>
            <a:r>
              <a:rPr lang="pt-BR" sz="1050" dirty="0" err="1"/>
              <a:t>Mitsuhiro</a:t>
            </a:r>
            <a:r>
              <a:rPr lang="pt-BR" sz="1050" dirty="0"/>
              <a:t>, S.S. </a:t>
            </a:r>
            <a:r>
              <a:rPr lang="pt-BR" sz="1050" dirty="0" err="1"/>
              <a:t>Measuring</a:t>
            </a:r>
            <a:r>
              <a:rPr lang="pt-BR" sz="1050" dirty="0"/>
              <a:t> stress, </a:t>
            </a:r>
            <a:r>
              <a:rPr lang="pt-BR" sz="1050" dirty="0" err="1"/>
              <a:t>coping</a:t>
            </a:r>
            <a:r>
              <a:rPr lang="pt-BR" sz="1050" dirty="0"/>
              <a:t>, </a:t>
            </a:r>
            <a:r>
              <a:rPr lang="pt-BR" sz="1050" dirty="0" err="1"/>
              <a:t>strain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hopefulness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Brazilian</a:t>
            </a:r>
            <a:r>
              <a:rPr lang="pt-BR" sz="1050" dirty="0"/>
              <a:t> </a:t>
            </a:r>
            <a:r>
              <a:rPr lang="pt-BR" sz="1050" dirty="0" err="1"/>
              <a:t>family</a:t>
            </a:r>
            <a:r>
              <a:rPr lang="pt-BR" sz="1050" dirty="0"/>
              <a:t> </a:t>
            </a:r>
            <a:r>
              <a:rPr lang="pt-BR" sz="1050" dirty="0" err="1"/>
              <a:t>members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substance</a:t>
            </a:r>
            <a:r>
              <a:rPr lang="pt-BR" sz="1050" dirty="0"/>
              <a:t> </a:t>
            </a:r>
            <a:r>
              <a:rPr lang="pt-BR" sz="1050" dirty="0" err="1"/>
              <a:t>misusers</a:t>
            </a:r>
            <a:r>
              <a:rPr lang="pt-BR" sz="1050" dirty="0"/>
              <a:t>: </a:t>
            </a:r>
            <a:r>
              <a:rPr lang="pt-BR" sz="1050" dirty="0" err="1"/>
              <a:t>Factor</a:t>
            </a:r>
            <a:r>
              <a:rPr lang="pt-BR" sz="1050" dirty="0"/>
              <a:t> </a:t>
            </a:r>
            <a:r>
              <a:rPr lang="pt-BR" sz="1050" dirty="0" err="1"/>
              <a:t>structure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a set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measures</a:t>
            </a:r>
            <a:r>
              <a:rPr lang="pt-BR" sz="1050" dirty="0"/>
              <a:t>.  </a:t>
            </a:r>
            <a:r>
              <a:rPr lang="pt-BR" sz="1050" dirty="0" err="1"/>
              <a:t>Journal</a:t>
            </a:r>
            <a:r>
              <a:rPr lang="pt-BR" sz="1050" dirty="0"/>
              <a:t> </a:t>
            </a:r>
            <a:r>
              <a:rPr lang="pt-BR" sz="1050" dirty="0" err="1"/>
              <a:t>of</a:t>
            </a:r>
            <a:r>
              <a:rPr lang="pt-BR" sz="1050" dirty="0"/>
              <a:t> </a:t>
            </a:r>
            <a:r>
              <a:rPr lang="pt-BR" sz="1050" dirty="0" err="1"/>
              <a:t>Substance</a:t>
            </a:r>
            <a:r>
              <a:rPr lang="pt-BR" sz="1050" dirty="0"/>
              <a:t> Use. 1-10, 2018.</a:t>
            </a:r>
          </a:p>
          <a:p>
            <a:endParaRPr lang="pt-BR" sz="1050" dirty="0"/>
          </a:p>
          <a:p>
            <a:r>
              <a:rPr lang="pt-BR" sz="1050" dirty="0"/>
              <a:t>•	</a:t>
            </a:r>
            <a:r>
              <a:rPr lang="pt-BR" sz="1050" dirty="0" err="1"/>
              <a:t>Velleman</a:t>
            </a:r>
            <a:r>
              <a:rPr lang="pt-BR" sz="1050" dirty="0"/>
              <a:t> R. </a:t>
            </a:r>
            <a:r>
              <a:rPr lang="pt-BR" sz="1050" dirty="0" err="1"/>
              <a:t>Templeton</a:t>
            </a:r>
            <a:r>
              <a:rPr lang="pt-BR" sz="1050" dirty="0"/>
              <a:t> L. </a:t>
            </a:r>
            <a:r>
              <a:rPr lang="pt-BR" sz="1050" dirty="0" err="1"/>
              <a:t>Alcohol</a:t>
            </a:r>
            <a:r>
              <a:rPr lang="pt-BR" sz="1050" dirty="0"/>
              <a:t>, </a:t>
            </a:r>
            <a:r>
              <a:rPr lang="pt-BR" sz="1050" dirty="0" err="1"/>
              <a:t>Drugs</a:t>
            </a:r>
            <a:r>
              <a:rPr lang="pt-BR" sz="1050" dirty="0"/>
              <a:t> </a:t>
            </a:r>
            <a:r>
              <a:rPr lang="pt-BR" sz="1050" dirty="0" err="1"/>
              <a:t>and</a:t>
            </a:r>
            <a:r>
              <a:rPr lang="pt-BR" sz="1050" dirty="0"/>
              <a:t> </a:t>
            </a:r>
            <a:r>
              <a:rPr lang="pt-BR" sz="1050" dirty="0" err="1"/>
              <a:t>the</a:t>
            </a:r>
            <a:r>
              <a:rPr lang="pt-BR" sz="1050" dirty="0"/>
              <a:t> Family: </a:t>
            </a:r>
            <a:r>
              <a:rPr lang="pt-BR" sz="1050" dirty="0" err="1"/>
              <a:t>Results</a:t>
            </a:r>
            <a:r>
              <a:rPr lang="pt-BR" sz="1050" dirty="0"/>
              <a:t> </a:t>
            </a:r>
            <a:r>
              <a:rPr lang="pt-BR" sz="1050" dirty="0" err="1"/>
              <a:t>from</a:t>
            </a:r>
            <a:r>
              <a:rPr lang="pt-BR" sz="1050" dirty="0"/>
              <a:t> a </a:t>
            </a:r>
            <a:r>
              <a:rPr lang="pt-BR" sz="1050" dirty="0" err="1"/>
              <a:t>Long-Running</a:t>
            </a:r>
            <a:r>
              <a:rPr lang="pt-BR" sz="1050" dirty="0"/>
              <a:t> </a:t>
            </a:r>
            <a:r>
              <a:rPr lang="pt-BR" sz="1050" dirty="0" err="1"/>
              <a:t>Research</a:t>
            </a:r>
            <a:r>
              <a:rPr lang="pt-BR" sz="1050" dirty="0"/>
              <a:t> </a:t>
            </a:r>
            <a:r>
              <a:rPr lang="pt-BR" sz="1050" dirty="0" err="1"/>
              <a:t>Programme</a:t>
            </a:r>
            <a:r>
              <a:rPr lang="pt-BR" sz="1050" dirty="0"/>
              <a:t> </a:t>
            </a:r>
            <a:r>
              <a:rPr lang="pt-BR" sz="1050" dirty="0" err="1"/>
              <a:t>within</a:t>
            </a:r>
            <a:r>
              <a:rPr lang="pt-BR" sz="1050" dirty="0"/>
              <a:t> </a:t>
            </a:r>
            <a:r>
              <a:rPr lang="pt-BR" sz="1050" dirty="0" err="1"/>
              <a:t>the</a:t>
            </a:r>
            <a:r>
              <a:rPr lang="pt-BR" sz="1050" dirty="0"/>
              <a:t> UK. </a:t>
            </a:r>
            <a:r>
              <a:rPr lang="pt-BR" sz="1050" dirty="0" err="1"/>
              <a:t>Eur</a:t>
            </a:r>
            <a:r>
              <a:rPr lang="pt-BR" sz="1050" dirty="0"/>
              <a:t> </a:t>
            </a:r>
            <a:r>
              <a:rPr lang="pt-BR" sz="1050" dirty="0" err="1"/>
              <a:t>Addict</a:t>
            </a:r>
            <a:r>
              <a:rPr lang="pt-BR" sz="1050" dirty="0"/>
              <a:t> Res;9:103–112, 2003. DOI: 10.1159/000070978</a:t>
            </a:r>
          </a:p>
          <a:p>
            <a:endParaRPr lang="pt-BR" sz="1050" dirty="0"/>
          </a:p>
          <a:p>
            <a:endParaRPr lang="pt-BR" sz="10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2C2E6DB-74A3-124B-9A8C-BD7413036FF2}"/>
              </a:ext>
            </a:extLst>
          </p:cNvPr>
          <p:cNvSpPr/>
          <p:nvPr/>
        </p:nvSpPr>
        <p:spPr>
          <a:xfrm>
            <a:off x="8665934" y="908720"/>
            <a:ext cx="370562" cy="360040"/>
          </a:xfrm>
          <a:prstGeom prst="ellipse">
            <a:avLst/>
          </a:prstGeom>
          <a:solidFill>
            <a:srgbClr val="004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C41037FF-1876-AD4B-95BA-C73D26538E32}"/>
              </a:ext>
            </a:extLst>
          </p:cNvPr>
          <p:cNvSpPr txBox="1"/>
          <p:nvPr/>
        </p:nvSpPr>
        <p:spPr>
          <a:xfrm>
            <a:off x="8676456" y="836712"/>
            <a:ext cx="35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E64B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78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22AED52-D9AC-7F4D-AD91-6C3501775529}"/>
              </a:ext>
            </a:extLst>
          </p:cNvPr>
          <p:cNvSpPr/>
          <p:nvPr/>
        </p:nvSpPr>
        <p:spPr>
          <a:xfrm flipV="1">
            <a:off x="5432" y="16892"/>
            <a:ext cx="9144000" cy="764704"/>
          </a:xfrm>
          <a:prstGeom prst="rect">
            <a:avLst/>
          </a:prstGeom>
          <a:gradFill>
            <a:gsLst>
              <a:gs pos="0">
                <a:schemeClr val="bg1"/>
              </a:gs>
              <a:gs pos="3999">
                <a:schemeClr val="bg1"/>
              </a:gs>
              <a:gs pos="100000">
                <a:srgbClr val="004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6715186-5753-D645-8F72-D7097774AE45}"/>
              </a:ext>
            </a:extLst>
          </p:cNvPr>
          <p:cNvSpPr/>
          <p:nvPr/>
        </p:nvSpPr>
        <p:spPr>
          <a:xfrm>
            <a:off x="3672408" y="260648"/>
            <a:ext cx="5580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57150">
                  <a:solidFill>
                    <a:srgbClr val="00492A"/>
                  </a:solidFill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Discussion points</a:t>
            </a:r>
            <a:endParaRPr lang="pt-BR" dirty="0">
              <a:ln w="57150">
                <a:solidFill>
                  <a:srgbClr val="00492A"/>
                </a:solidFill>
              </a:ln>
              <a:solidFill>
                <a:srgbClr val="FFFF00"/>
              </a:solidFill>
              <a:latin typeface="Gill Sans MT" panose="020B0502020104020203" pitchFamily="34" charset="77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43415064-97C5-7941-888A-A5218EA08C94}"/>
              </a:ext>
            </a:extLst>
          </p:cNvPr>
          <p:cNvSpPr/>
          <p:nvPr/>
        </p:nvSpPr>
        <p:spPr>
          <a:xfrm>
            <a:off x="3707904" y="260648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57150">
                  <a:noFill/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Discussion points</a:t>
            </a:r>
            <a:endParaRPr lang="pt-BR" dirty="0">
              <a:ln w="57150">
                <a:noFill/>
              </a:ln>
              <a:solidFill>
                <a:srgbClr val="FFFF00"/>
              </a:solidFill>
              <a:latin typeface="Gill Sans MT" panose="020B0502020104020203" pitchFamily="34" charset="77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772B58DB-3E8A-254A-8436-D8EE43EAE7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5013176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B4790FC5-8555-2B43-A83F-40E4132DA316}"/>
              </a:ext>
            </a:extLst>
          </p:cNvPr>
          <p:cNvSpPr/>
          <p:nvPr/>
        </p:nvSpPr>
        <p:spPr>
          <a:xfrm>
            <a:off x="179512" y="260648"/>
            <a:ext cx="9144000" cy="22322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352730" cy="3196952"/>
          </a:xfrm>
          <a:solidFill>
            <a:schemeClr val="bg1">
              <a:alpha val="39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rgbClr val="006B31"/>
                </a:solidFill>
              </a:rPr>
              <a:t>The </a:t>
            </a:r>
            <a:r>
              <a:rPr lang="pt-BR" sz="2400" dirty="0" err="1" smtClean="0">
                <a:solidFill>
                  <a:srgbClr val="006B31"/>
                </a:solidFill>
              </a:rPr>
              <a:t>M</a:t>
            </a:r>
            <a:r>
              <a:rPr lang="pt-BR" sz="2400" dirty="0" err="1" smtClean="0">
                <a:solidFill>
                  <a:srgbClr val="006B31"/>
                </a:solidFill>
              </a:rPr>
              <a:t>otivational</a:t>
            </a:r>
            <a:r>
              <a:rPr lang="pt-BR" sz="2400" dirty="0" smtClean="0">
                <a:solidFill>
                  <a:srgbClr val="006B31"/>
                </a:solidFill>
              </a:rPr>
              <a:t> </a:t>
            </a:r>
            <a:r>
              <a:rPr lang="pt-BR" sz="2400" dirty="0" err="1" smtClean="0">
                <a:solidFill>
                  <a:srgbClr val="006B31"/>
                </a:solidFill>
              </a:rPr>
              <a:t>Intervention</a:t>
            </a:r>
            <a:r>
              <a:rPr lang="pt-BR" sz="2400" dirty="0" smtClean="0">
                <a:solidFill>
                  <a:srgbClr val="006B31"/>
                </a:solidFill>
              </a:rPr>
              <a:t> </a:t>
            </a:r>
            <a:r>
              <a:rPr lang="pt-BR" sz="2400" dirty="0">
                <a:solidFill>
                  <a:srgbClr val="006B31"/>
                </a:solidFill>
              </a:rPr>
              <a:t>for </a:t>
            </a:r>
            <a:r>
              <a:rPr lang="pt-BR" sz="2400" dirty="0" err="1">
                <a:solidFill>
                  <a:srgbClr val="006B31"/>
                </a:solidFill>
              </a:rPr>
              <a:t>family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members</a:t>
            </a:r>
            <a:r>
              <a:rPr lang="pt-BR" sz="2400" dirty="0">
                <a:solidFill>
                  <a:srgbClr val="006B31"/>
                </a:solidFill>
              </a:rPr>
              <a:t> living </a:t>
            </a:r>
            <a:r>
              <a:rPr lang="pt-BR" sz="2400" dirty="0" err="1">
                <a:solidFill>
                  <a:srgbClr val="006B31"/>
                </a:solidFill>
              </a:rPr>
              <a:t>with</a:t>
            </a:r>
            <a:r>
              <a:rPr lang="pt-BR" sz="2400" dirty="0">
                <a:solidFill>
                  <a:srgbClr val="006B31"/>
                </a:solidFill>
              </a:rPr>
              <a:t> SRD </a:t>
            </a:r>
            <a:r>
              <a:rPr lang="pt-BR" sz="2400" dirty="0" err="1">
                <a:solidFill>
                  <a:srgbClr val="006B31"/>
                </a:solidFill>
              </a:rPr>
              <a:t>was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studied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to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be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applied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by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phone</a:t>
            </a:r>
            <a:r>
              <a:rPr lang="pt-BR" sz="2400" dirty="0">
                <a:solidFill>
                  <a:srgbClr val="006B31"/>
                </a:solidFill>
              </a:rPr>
              <a:t> use. </a:t>
            </a:r>
            <a:r>
              <a:rPr lang="pt-BR" sz="2400" dirty="0" err="1">
                <a:solidFill>
                  <a:srgbClr val="006B31"/>
                </a:solidFill>
              </a:rPr>
              <a:t>Could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this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intervention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be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used</a:t>
            </a:r>
            <a:r>
              <a:rPr lang="pt-BR" sz="2400" dirty="0">
                <a:solidFill>
                  <a:srgbClr val="006B31"/>
                </a:solidFill>
              </a:rPr>
              <a:t> in </a:t>
            </a:r>
            <a:r>
              <a:rPr lang="pt-BR" sz="2400" dirty="0" err="1">
                <a:solidFill>
                  <a:srgbClr val="006B31"/>
                </a:solidFill>
              </a:rPr>
              <a:t>other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contexts</a:t>
            </a:r>
            <a:r>
              <a:rPr lang="pt-BR" sz="2400" dirty="0">
                <a:solidFill>
                  <a:srgbClr val="006B31"/>
                </a:solidFill>
              </a:rPr>
              <a:t>?</a:t>
            </a:r>
          </a:p>
          <a:p>
            <a:pPr algn="just"/>
            <a:endParaRPr lang="pt-BR" sz="2400" dirty="0">
              <a:solidFill>
                <a:srgbClr val="006B31"/>
              </a:solidFill>
            </a:endParaRPr>
          </a:p>
          <a:p>
            <a:pPr algn="just"/>
            <a:r>
              <a:rPr lang="pt-BR" sz="2400" dirty="0">
                <a:solidFill>
                  <a:srgbClr val="006B31"/>
                </a:solidFill>
              </a:rPr>
              <a:t>In </a:t>
            </a:r>
            <a:r>
              <a:rPr lang="pt-BR" sz="2400" dirty="0" err="1">
                <a:solidFill>
                  <a:srgbClr val="006B31"/>
                </a:solidFill>
              </a:rPr>
              <a:t>study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published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about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M</a:t>
            </a:r>
            <a:r>
              <a:rPr lang="pt-BR" sz="2400" dirty="0" err="1" smtClean="0">
                <a:solidFill>
                  <a:srgbClr val="006B31"/>
                </a:solidFill>
              </a:rPr>
              <a:t>otivational</a:t>
            </a:r>
            <a:r>
              <a:rPr lang="pt-BR" sz="2400" dirty="0" smtClean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Intervention</a:t>
            </a:r>
            <a:r>
              <a:rPr lang="pt-BR" sz="2400" dirty="0">
                <a:solidFill>
                  <a:srgbClr val="006B31"/>
                </a:solidFill>
              </a:rPr>
              <a:t> for </a:t>
            </a:r>
            <a:r>
              <a:rPr lang="pt-BR" sz="2400" dirty="0" err="1">
                <a:solidFill>
                  <a:srgbClr val="006B31"/>
                </a:solidFill>
              </a:rPr>
              <a:t>family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members</a:t>
            </a:r>
            <a:r>
              <a:rPr lang="pt-BR" sz="2400" dirty="0">
                <a:solidFill>
                  <a:srgbClr val="006B31"/>
                </a:solidFill>
              </a:rPr>
              <a:t> living </a:t>
            </a:r>
            <a:r>
              <a:rPr lang="pt-BR" sz="2400" dirty="0" err="1">
                <a:solidFill>
                  <a:srgbClr val="006B31"/>
                </a:solidFill>
              </a:rPr>
              <a:t>with</a:t>
            </a:r>
            <a:r>
              <a:rPr lang="pt-BR" sz="2400" dirty="0">
                <a:solidFill>
                  <a:srgbClr val="006B31"/>
                </a:solidFill>
              </a:rPr>
              <a:t> SRD </a:t>
            </a:r>
            <a:r>
              <a:rPr lang="pt-BR" sz="2400" dirty="0" err="1">
                <a:solidFill>
                  <a:srgbClr val="006B31"/>
                </a:solidFill>
              </a:rPr>
              <a:t>relative</a:t>
            </a:r>
            <a:r>
              <a:rPr lang="pt-BR" sz="2400" dirty="0">
                <a:solidFill>
                  <a:srgbClr val="006B31"/>
                </a:solidFill>
              </a:rPr>
              <a:t>, </a:t>
            </a:r>
            <a:r>
              <a:rPr lang="pt-BR" sz="2400" dirty="0" err="1">
                <a:solidFill>
                  <a:srgbClr val="006B31"/>
                </a:solidFill>
              </a:rPr>
              <a:t>was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mentioned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about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codependency</a:t>
            </a:r>
            <a:r>
              <a:rPr lang="pt-BR" sz="2400" dirty="0">
                <a:solidFill>
                  <a:srgbClr val="006B31"/>
                </a:solidFill>
              </a:rPr>
              <a:t>. </a:t>
            </a:r>
            <a:r>
              <a:rPr lang="pt-BR" sz="2400" dirty="0" err="1">
                <a:solidFill>
                  <a:srgbClr val="006B31"/>
                </a:solidFill>
              </a:rPr>
              <a:t>When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you</a:t>
            </a:r>
            <a:r>
              <a:rPr lang="pt-BR" sz="2400" dirty="0">
                <a:solidFill>
                  <a:srgbClr val="006B31"/>
                </a:solidFill>
              </a:rPr>
              <a:t> use ‘</a:t>
            </a:r>
            <a:r>
              <a:rPr lang="pt-BR" sz="2400" dirty="0" err="1">
                <a:solidFill>
                  <a:srgbClr val="006B31"/>
                </a:solidFill>
              </a:rPr>
              <a:t>Inassertive</a:t>
            </a:r>
            <a:r>
              <a:rPr lang="pt-BR" sz="2400" dirty="0">
                <a:solidFill>
                  <a:srgbClr val="006B31"/>
                </a:solidFill>
              </a:rPr>
              <a:t>’ in </a:t>
            </a:r>
            <a:r>
              <a:rPr lang="pt-BR" sz="2400" dirty="0" err="1">
                <a:solidFill>
                  <a:srgbClr val="006B31"/>
                </a:solidFill>
              </a:rPr>
              <a:t>your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presentation</a:t>
            </a:r>
            <a:r>
              <a:rPr lang="pt-BR" sz="2400" dirty="0">
                <a:solidFill>
                  <a:srgbClr val="006B31"/>
                </a:solidFill>
              </a:rPr>
              <a:t>, do </a:t>
            </a:r>
            <a:r>
              <a:rPr lang="pt-BR" sz="2400" dirty="0" err="1">
                <a:solidFill>
                  <a:srgbClr val="006B31"/>
                </a:solidFill>
              </a:rPr>
              <a:t>you</a:t>
            </a:r>
            <a:r>
              <a:rPr lang="pt-BR" sz="2400" dirty="0">
                <a:solidFill>
                  <a:srgbClr val="006B31"/>
                </a:solidFill>
              </a:rPr>
              <a:t> use it </a:t>
            </a:r>
            <a:r>
              <a:rPr lang="pt-BR" sz="2400" dirty="0" err="1">
                <a:solidFill>
                  <a:srgbClr val="006B31"/>
                </a:solidFill>
              </a:rPr>
              <a:t>similarly</a:t>
            </a:r>
            <a:r>
              <a:rPr lang="pt-BR" sz="2400" dirty="0">
                <a:solidFill>
                  <a:srgbClr val="006B31"/>
                </a:solidFill>
              </a:rPr>
              <a:t> </a:t>
            </a:r>
            <a:r>
              <a:rPr lang="pt-BR" sz="2400" dirty="0" err="1">
                <a:solidFill>
                  <a:srgbClr val="006B31"/>
                </a:solidFill>
              </a:rPr>
              <a:t>to</a:t>
            </a:r>
            <a:r>
              <a:rPr lang="pt-BR" sz="2400" dirty="0">
                <a:solidFill>
                  <a:srgbClr val="006B31"/>
                </a:solidFill>
              </a:rPr>
              <a:t> ‘</a:t>
            </a:r>
            <a:r>
              <a:rPr lang="pt-BR" sz="2400" dirty="0" err="1">
                <a:solidFill>
                  <a:srgbClr val="006B31"/>
                </a:solidFill>
              </a:rPr>
              <a:t>codependency</a:t>
            </a:r>
            <a:r>
              <a:rPr lang="pt-BR" sz="2400" dirty="0">
                <a:solidFill>
                  <a:srgbClr val="006B31"/>
                </a:solidFill>
              </a:rPr>
              <a:t>’?</a:t>
            </a:r>
          </a:p>
        </p:txBody>
      </p:sp>
    </p:spTree>
    <p:extLst>
      <p:ext uri="{BB962C8B-B14F-4D97-AF65-F5344CB8AC3E}">
        <p14:creationId xmlns:p14="http://schemas.microsoft.com/office/powerpoint/2010/main" val="33434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06F9A5A-E041-AA40-BF3C-6D9EC5DCCDE9}"/>
              </a:ext>
            </a:extLst>
          </p:cNvPr>
          <p:cNvSpPr/>
          <p:nvPr/>
        </p:nvSpPr>
        <p:spPr>
          <a:xfrm>
            <a:off x="1" y="32962"/>
            <a:ext cx="9144000" cy="4980214"/>
          </a:xfrm>
          <a:prstGeom prst="rect">
            <a:avLst/>
          </a:prstGeom>
          <a:solidFill>
            <a:srgbClr val="004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11" descr="Logo_UNIFESP1_vectoriz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57" y="5373216"/>
            <a:ext cx="2518879" cy="130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7C8E654-2A19-274B-949E-DA7ED2FA9FE5}"/>
              </a:ext>
            </a:extLst>
          </p:cNvPr>
          <p:cNvSpPr/>
          <p:nvPr/>
        </p:nvSpPr>
        <p:spPr>
          <a:xfrm flipV="1">
            <a:off x="0" y="0"/>
            <a:ext cx="9144000" cy="764704"/>
          </a:xfrm>
          <a:prstGeom prst="rect">
            <a:avLst/>
          </a:prstGeom>
          <a:gradFill>
            <a:gsLst>
              <a:gs pos="0">
                <a:schemeClr val="bg1"/>
              </a:gs>
              <a:gs pos="3999">
                <a:schemeClr val="bg1"/>
              </a:gs>
              <a:gs pos="100000">
                <a:srgbClr val="004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EE1BA935-DA21-8441-B37B-8D6871D5C41A}"/>
              </a:ext>
            </a:extLst>
          </p:cNvPr>
          <p:cNvSpPr/>
          <p:nvPr/>
        </p:nvSpPr>
        <p:spPr>
          <a:xfrm>
            <a:off x="2987824" y="26064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57150">
                  <a:solidFill>
                    <a:srgbClr val="00492A"/>
                  </a:solidFill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Team of </a:t>
            </a:r>
            <a:r>
              <a:rPr lang="en-US" sz="5400" dirty="0" err="1">
                <a:ln w="57150">
                  <a:solidFill>
                    <a:srgbClr val="00492A"/>
                  </a:solidFill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Reseachers</a:t>
            </a:r>
            <a:endParaRPr lang="pt-BR" dirty="0">
              <a:ln w="57150">
                <a:solidFill>
                  <a:srgbClr val="00492A"/>
                </a:solidFill>
              </a:ln>
              <a:solidFill>
                <a:srgbClr val="FFFF00"/>
              </a:solidFill>
              <a:latin typeface="Gill Sans MT" panose="020B0502020104020203" pitchFamily="34" charset="77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FB72768C-E54C-9541-AD61-257F2F848FAF}"/>
              </a:ext>
            </a:extLst>
          </p:cNvPr>
          <p:cNvSpPr/>
          <p:nvPr/>
        </p:nvSpPr>
        <p:spPr>
          <a:xfrm>
            <a:off x="2987824" y="260648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57150">
                  <a:noFill/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Team of </a:t>
            </a:r>
            <a:r>
              <a:rPr lang="en-US" sz="5400" dirty="0" err="1">
                <a:ln w="57150">
                  <a:noFill/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Reseachers</a:t>
            </a:r>
            <a:endParaRPr lang="pt-BR" dirty="0">
              <a:ln w="57150">
                <a:noFill/>
              </a:ln>
              <a:solidFill>
                <a:srgbClr val="FFFF00"/>
              </a:solidFill>
              <a:latin typeface="Gill Sans MT" panose="020B0502020104020203" pitchFamily="34" charset="77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0F934E1B-BE27-6644-9EC9-951B7FCEDAC6}"/>
              </a:ext>
            </a:extLst>
          </p:cNvPr>
          <p:cNvSpPr txBox="1"/>
          <p:nvPr/>
        </p:nvSpPr>
        <p:spPr>
          <a:xfrm>
            <a:off x="760907" y="1700808"/>
            <a:ext cx="78351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chemeClr val="bg1"/>
                </a:solidFill>
              </a:rPr>
              <a:t>Cassandra Borges Bortolon </a:t>
            </a:r>
            <a:r>
              <a:rPr lang="pt-BR" sz="2400" baseline="30000" dirty="0" err="1">
                <a:solidFill>
                  <a:schemeClr val="bg1"/>
                </a:solidFill>
              </a:rPr>
              <a:t>a,b</a:t>
            </a:r>
            <a:endParaRPr lang="pt-BR" sz="2400" dirty="0">
              <a:solidFill>
                <a:schemeClr val="bg1"/>
              </a:solidFill>
            </a:endParaRPr>
          </a:p>
          <a:p>
            <a:pPr algn="r"/>
            <a:r>
              <a:rPr lang="pt-BR" sz="2400" dirty="0">
                <a:solidFill>
                  <a:schemeClr val="bg1"/>
                </a:solidFill>
              </a:rPr>
              <a:t>Maria de Fátima Rato </a:t>
            </a:r>
            <a:r>
              <a:rPr lang="pt-BR" sz="2400" dirty="0" err="1">
                <a:solidFill>
                  <a:schemeClr val="bg1"/>
                </a:solidFill>
              </a:rPr>
              <a:t>Padin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baseline="30000" dirty="0" err="1">
                <a:solidFill>
                  <a:schemeClr val="bg1"/>
                </a:solidFill>
              </a:rPr>
              <a:t>a,c</a:t>
            </a:r>
            <a:r>
              <a:rPr lang="pt-BR" sz="2400" baseline="30000" dirty="0">
                <a:solidFill>
                  <a:schemeClr val="bg1"/>
                </a:solidFill>
              </a:rPr>
              <a:t> </a:t>
            </a:r>
            <a:endParaRPr lang="pt-BR" sz="2400" dirty="0">
              <a:solidFill>
                <a:schemeClr val="bg1"/>
              </a:solidFill>
            </a:endParaRPr>
          </a:p>
          <a:p>
            <a:pPr algn="r"/>
            <a:r>
              <a:rPr lang="pt-BR" sz="2400" dirty="0">
                <a:solidFill>
                  <a:schemeClr val="bg1"/>
                </a:solidFill>
              </a:rPr>
              <a:t>Heloísa Praça Baptista </a:t>
            </a:r>
            <a:r>
              <a:rPr lang="pt-BR" sz="2400" baseline="30000" dirty="0" err="1">
                <a:solidFill>
                  <a:schemeClr val="bg1"/>
                </a:solidFill>
              </a:rPr>
              <a:t>b</a:t>
            </a:r>
            <a:endParaRPr lang="pt-BR" sz="2400" dirty="0">
              <a:solidFill>
                <a:schemeClr val="bg1"/>
              </a:solidFill>
            </a:endParaRPr>
          </a:p>
          <a:p>
            <a:pPr algn="r"/>
            <a:r>
              <a:rPr lang="pt-BR" sz="2400" dirty="0">
                <a:solidFill>
                  <a:schemeClr val="bg1"/>
                </a:solidFill>
              </a:rPr>
              <a:t>Helena Maria </a:t>
            </a:r>
            <a:r>
              <a:rPr lang="pt-BR" sz="2400" dirty="0" err="1">
                <a:solidFill>
                  <a:schemeClr val="bg1"/>
                </a:solidFill>
              </a:rPr>
              <a:t>Tannhauser</a:t>
            </a:r>
            <a:r>
              <a:rPr lang="pt-BR" sz="2400" dirty="0">
                <a:solidFill>
                  <a:schemeClr val="bg1"/>
                </a:solidFill>
              </a:rPr>
              <a:t> Barros </a:t>
            </a:r>
            <a:r>
              <a:rPr lang="pt-BR" sz="2400" baseline="30000" dirty="0" err="1">
                <a:solidFill>
                  <a:schemeClr val="bg1"/>
                </a:solidFill>
              </a:rPr>
              <a:t>b</a:t>
            </a:r>
            <a:endParaRPr lang="pt-BR" sz="2400" dirty="0">
              <a:solidFill>
                <a:schemeClr val="bg1"/>
              </a:solidFill>
            </a:endParaRPr>
          </a:p>
          <a:p>
            <a:pPr algn="r"/>
            <a:r>
              <a:rPr lang="pt-BR" sz="2400" dirty="0">
                <a:solidFill>
                  <a:schemeClr val="bg1"/>
                </a:solidFill>
              </a:rPr>
              <a:t>Ronaldo Ramos Laranjeira </a:t>
            </a:r>
            <a:r>
              <a:rPr lang="pt-BR" sz="2400" baseline="30000" dirty="0" err="1">
                <a:solidFill>
                  <a:schemeClr val="bg1"/>
                </a:solidFill>
              </a:rPr>
              <a:t>a,c</a:t>
            </a:r>
            <a:endParaRPr lang="pt-BR" sz="2400" baseline="30000" dirty="0">
              <a:solidFill>
                <a:schemeClr val="bg1"/>
              </a:solidFill>
            </a:endParaRPr>
          </a:p>
          <a:p>
            <a:endParaRPr lang="pt-BR" baseline="30000" dirty="0">
              <a:solidFill>
                <a:schemeClr val="bg1"/>
              </a:solidFill>
            </a:endParaRPr>
          </a:p>
          <a:p>
            <a:pPr algn="r"/>
            <a:r>
              <a:rPr lang="pt-BR" sz="1200" baseline="-25000" dirty="0" err="1">
                <a:solidFill>
                  <a:schemeClr val="bg1"/>
                </a:solidFill>
              </a:rPr>
              <a:t>a</a:t>
            </a:r>
            <a:r>
              <a:rPr lang="pt-BR" sz="1200" dirty="0" err="1">
                <a:solidFill>
                  <a:schemeClr val="bg1"/>
                </a:solidFill>
              </a:rPr>
              <a:t>Department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of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Psychiatry</a:t>
            </a:r>
            <a:r>
              <a:rPr lang="pt-BR" sz="1200" dirty="0">
                <a:solidFill>
                  <a:schemeClr val="bg1"/>
                </a:solidFill>
              </a:rPr>
              <a:t>, Federal </a:t>
            </a:r>
            <a:r>
              <a:rPr lang="pt-BR" sz="1200" dirty="0" err="1">
                <a:solidFill>
                  <a:schemeClr val="bg1"/>
                </a:solidFill>
              </a:rPr>
              <a:t>University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</a:rPr>
              <a:t>São Paulo, São Paulo, </a:t>
            </a:r>
            <a:r>
              <a:rPr lang="pt-BR" sz="1200" dirty="0" err="1">
                <a:solidFill>
                  <a:schemeClr val="bg1"/>
                </a:solidFill>
              </a:rPr>
              <a:t>Brazil</a:t>
            </a:r>
            <a:r>
              <a:rPr lang="pt-BR" sz="1200" dirty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pt-BR" sz="1200" baseline="-25000" dirty="0" err="1">
                <a:solidFill>
                  <a:schemeClr val="bg1"/>
                </a:solidFill>
              </a:rPr>
              <a:t>b</a:t>
            </a:r>
            <a:r>
              <a:rPr lang="pt-BR" sz="1200" dirty="0" err="1">
                <a:solidFill>
                  <a:schemeClr val="bg1"/>
                </a:solidFill>
              </a:rPr>
              <a:t>Departament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of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Farmachology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and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Toxicology</a:t>
            </a:r>
            <a:r>
              <a:rPr lang="pt-BR" sz="1200" dirty="0">
                <a:solidFill>
                  <a:schemeClr val="bg1"/>
                </a:solidFill>
              </a:rPr>
              <a:t>, 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</a:rPr>
              <a:t>Federal </a:t>
            </a:r>
            <a:r>
              <a:rPr lang="pt-BR" sz="1200" dirty="0" err="1">
                <a:solidFill>
                  <a:schemeClr val="bg1"/>
                </a:solidFill>
              </a:rPr>
              <a:t>University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Healty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of</a:t>
            </a:r>
            <a:r>
              <a:rPr lang="pt-BR" sz="1200" dirty="0">
                <a:solidFill>
                  <a:schemeClr val="bg1"/>
                </a:solidFill>
              </a:rPr>
              <a:t> Science </a:t>
            </a:r>
            <a:r>
              <a:rPr lang="pt-BR" sz="1200" dirty="0" err="1">
                <a:solidFill>
                  <a:schemeClr val="bg1"/>
                </a:solidFill>
              </a:rPr>
              <a:t>of</a:t>
            </a:r>
            <a:r>
              <a:rPr lang="pt-BR" sz="1200" dirty="0">
                <a:solidFill>
                  <a:schemeClr val="bg1"/>
                </a:solidFill>
              </a:rPr>
              <a:t> Porto Alegre, Porto Alegre, </a:t>
            </a:r>
            <a:r>
              <a:rPr lang="pt-BR" sz="1200" dirty="0" err="1">
                <a:solidFill>
                  <a:schemeClr val="bg1"/>
                </a:solidFill>
              </a:rPr>
              <a:t>Brazil</a:t>
            </a:r>
            <a:endParaRPr lang="pt-BR" sz="1200" dirty="0">
              <a:solidFill>
                <a:schemeClr val="bg1"/>
              </a:solidFill>
            </a:endParaRPr>
          </a:p>
          <a:p>
            <a:pPr algn="r"/>
            <a:r>
              <a:rPr lang="pt-BR" sz="1200" baseline="-25000" dirty="0" err="1">
                <a:solidFill>
                  <a:schemeClr val="bg1"/>
                </a:solidFill>
              </a:rPr>
              <a:t>c</a:t>
            </a:r>
            <a:r>
              <a:rPr lang="pt-BR" sz="1200" dirty="0" err="1">
                <a:solidFill>
                  <a:schemeClr val="bg1"/>
                </a:solidFill>
              </a:rPr>
              <a:t>National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Institute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of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Public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Policy</a:t>
            </a:r>
            <a:r>
              <a:rPr lang="pt-BR" sz="1200" dirty="0">
                <a:solidFill>
                  <a:schemeClr val="bg1"/>
                </a:solidFill>
              </a:rPr>
              <a:t> for </a:t>
            </a:r>
            <a:r>
              <a:rPr lang="pt-BR" sz="1200" dirty="0" err="1">
                <a:solidFill>
                  <a:schemeClr val="bg1"/>
                </a:solidFill>
              </a:rPr>
              <a:t>Alcohol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and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Other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Drugs</a:t>
            </a:r>
            <a:r>
              <a:rPr lang="pt-BR" sz="1200" dirty="0">
                <a:solidFill>
                  <a:schemeClr val="bg1"/>
                </a:solidFill>
              </a:rPr>
              <a:t>, </a:t>
            </a:r>
            <a:r>
              <a:rPr lang="pt-BR" sz="1200" dirty="0" err="1">
                <a:solidFill>
                  <a:schemeClr val="bg1"/>
                </a:solidFill>
              </a:rPr>
              <a:t>Brazil</a:t>
            </a:r>
            <a:r>
              <a:rPr lang="pt-BR" sz="1200" dirty="0">
                <a:solidFill>
                  <a:schemeClr val="bg1"/>
                </a:solidFill>
              </a:rPr>
              <a:t>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20DF88E2-47FE-2546-9DDF-C8ED61B7D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84758"/>
            <a:ext cx="1728192" cy="165661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A3D8B205-79EE-9D49-BCF8-65AA7759B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3" y="5707920"/>
            <a:ext cx="2395501" cy="5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06F9A5A-E041-AA40-BF3C-6D9EC5DCCDE9}"/>
              </a:ext>
            </a:extLst>
          </p:cNvPr>
          <p:cNvSpPr/>
          <p:nvPr/>
        </p:nvSpPr>
        <p:spPr>
          <a:xfrm>
            <a:off x="0" y="3077127"/>
            <a:ext cx="9144000" cy="3756078"/>
          </a:xfrm>
          <a:prstGeom prst="rect">
            <a:avLst/>
          </a:prstGeom>
          <a:solidFill>
            <a:srgbClr val="004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F038095C-7755-2D40-B1C7-362F21E75A88}"/>
              </a:ext>
            </a:extLst>
          </p:cNvPr>
          <p:cNvGrpSpPr/>
          <p:nvPr/>
        </p:nvGrpSpPr>
        <p:grpSpPr>
          <a:xfrm>
            <a:off x="2555776" y="1196752"/>
            <a:ext cx="6768752" cy="923330"/>
            <a:chOff x="2483768" y="260648"/>
            <a:chExt cx="6768752" cy="92333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E1BA935-DA21-8441-B37B-8D6871D5C41A}"/>
                </a:ext>
              </a:extLst>
            </p:cNvPr>
            <p:cNvSpPr/>
            <p:nvPr/>
          </p:nvSpPr>
          <p:spPr>
            <a:xfrm>
              <a:off x="2483768" y="260648"/>
              <a:ext cx="676875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dirty="0">
                  <a:ln w="57150">
                    <a:solidFill>
                      <a:srgbClr val="00492A"/>
                    </a:solidFill>
                  </a:ln>
                  <a:solidFill>
                    <a:srgbClr val="FFFF00"/>
                  </a:solidFill>
                  <a:latin typeface="Gill Sans MT" panose="020B0502020104020203" pitchFamily="34" charset="77"/>
                </a:rPr>
                <a:t>Thank you very much</a:t>
              </a:r>
              <a:endParaRPr lang="pt-BR" dirty="0">
                <a:ln w="57150">
                  <a:solidFill>
                    <a:srgbClr val="00492A"/>
                  </a:solidFill>
                </a:ln>
                <a:solidFill>
                  <a:srgbClr val="FFFF00"/>
                </a:solidFill>
                <a:latin typeface="Gill Sans MT" panose="020B0502020104020203" pitchFamily="34" charset="77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FB72768C-E54C-9541-AD61-257F2F848FAF}"/>
                </a:ext>
              </a:extLst>
            </p:cNvPr>
            <p:cNvSpPr/>
            <p:nvPr/>
          </p:nvSpPr>
          <p:spPr>
            <a:xfrm>
              <a:off x="2483768" y="260648"/>
              <a:ext cx="63367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dirty="0">
                  <a:ln w="57150">
                    <a:noFill/>
                  </a:ln>
                  <a:solidFill>
                    <a:srgbClr val="FFFF00"/>
                  </a:solidFill>
                  <a:latin typeface="Gill Sans MT" panose="020B0502020104020203" pitchFamily="34" charset="77"/>
                </a:rPr>
                <a:t>Thank you very </a:t>
              </a:r>
              <a:r>
                <a:rPr lang="en-US" sz="5400" dirty="0" smtClean="0">
                  <a:ln w="57150">
                    <a:noFill/>
                  </a:ln>
                  <a:solidFill>
                    <a:srgbClr val="FFFF00"/>
                  </a:solidFill>
                  <a:latin typeface="Gill Sans MT" panose="020B0502020104020203" pitchFamily="34" charset="77"/>
                </a:rPr>
                <a:t>much</a:t>
              </a:r>
              <a:endParaRPr lang="pt-BR" dirty="0">
                <a:ln w="57150">
                  <a:noFill/>
                </a:ln>
                <a:solidFill>
                  <a:srgbClr val="FFFF00"/>
                </a:solidFill>
                <a:latin typeface="Gill Sans MT" panose="020B0502020104020203" pitchFamily="34" charset="77"/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E8D94E6-BBC7-FB4E-A99C-7B039FFA39B0}"/>
              </a:ext>
            </a:extLst>
          </p:cNvPr>
          <p:cNvSpPr txBox="1"/>
          <p:nvPr/>
        </p:nvSpPr>
        <p:spPr>
          <a:xfrm>
            <a:off x="395536" y="3429000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rgbClr val="FFFF00"/>
                </a:solidFill>
              </a:rPr>
              <a:t>Contact</a:t>
            </a:r>
            <a:r>
              <a:rPr lang="pt-BR" sz="2400" dirty="0">
                <a:solidFill>
                  <a:srgbClr val="FFFF00"/>
                </a:solidFill>
              </a:rPr>
              <a:t>: </a:t>
            </a:r>
            <a:r>
              <a:rPr lang="pt-BR" sz="2400" dirty="0" err="1">
                <a:solidFill>
                  <a:srgbClr val="FFFF00"/>
                </a:solidFill>
              </a:rPr>
              <a:t>cassandra</a:t>
            </a:r>
            <a:r>
              <a:rPr lang="pt-BR" sz="2400" dirty="0">
                <a:solidFill>
                  <a:srgbClr val="FFFF00"/>
                </a:solidFill>
              </a:rPr>
              <a:t> @ acurarte.com.br </a:t>
            </a:r>
          </a:p>
          <a:p>
            <a:endParaRPr lang="pt-BR" sz="2400" dirty="0">
              <a:solidFill>
                <a:srgbClr val="FFFF00"/>
              </a:solidFill>
            </a:endParaRPr>
          </a:p>
          <a:p>
            <a:r>
              <a:rPr lang="pt-BR" sz="2400" dirty="0">
                <a:solidFill>
                  <a:srgbClr val="FFFF00"/>
                </a:solidFill>
              </a:rPr>
              <a:t>ACURARTE Saúde e Ensino</a:t>
            </a:r>
          </a:p>
          <a:p>
            <a:r>
              <a:rPr lang="pt-BR" sz="2400" dirty="0">
                <a:solidFill>
                  <a:srgbClr val="FFFF00"/>
                </a:solidFill>
              </a:rPr>
              <a:t>Osvaldo Aranha 440-404</a:t>
            </a:r>
          </a:p>
          <a:p>
            <a:r>
              <a:rPr lang="pt-BR" sz="2400" dirty="0">
                <a:solidFill>
                  <a:srgbClr val="FFFF00"/>
                </a:solidFill>
              </a:rPr>
              <a:t>Porto Alegre, Rio Grande do Sul</a:t>
            </a:r>
          </a:p>
          <a:p>
            <a:r>
              <a:rPr lang="pt-BR" sz="2400" dirty="0" err="1">
                <a:solidFill>
                  <a:srgbClr val="FFFF00"/>
                </a:solidFill>
              </a:rPr>
              <a:t>ZipCode</a:t>
            </a:r>
            <a:r>
              <a:rPr lang="pt-BR" sz="2400" dirty="0">
                <a:solidFill>
                  <a:srgbClr val="FFFF00"/>
                </a:solidFill>
              </a:rPr>
              <a:t> 90.035-190 - Brasil</a:t>
            </a:r>
          </a:p>
        </p:txBody>
      </p:sp>
    </p:spTree>
    <p:extLst>
      <p:ext uri="{BB962C8B-B14F-4D97-AF65-F5344CB8AC3E}">
        <p14:creationId xmlns:p14="http://schemas.microsoft.com/office/powerpoint/2010/main" val="15360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3A77A4A2-B015-BC46-AEF8-3BDE64DF4A57}"/>
              </a:ext>
            </a:extLst>
          </p:cNvPr>
          <p:cNvSpPr/>
          <p:nvPr/>
        </p:nvSpPr>
        <p:spPr>
          <a:xfrm>
            <a:off x="0" y="6074296"/>
            <a:ext cx="9144000" cy="783704"/>
          </a:xfrm>
          <a:prstGeom prst="rect">
            <a:avLst/>
          </a:prstGeom>
          <a:gradFill>
            <a:gsLst>
              <a:gs pos="0">
                <a:schemeClr val="bg1"/>
              </a:gs>
              <a:gs pos="3999">
                <a:schemeClr val="bg1"/>
              </a:gs>
              <a:gs pos="100000">
                <a:srgbClr val="004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01" name="Retângulo 7"/>
          <p:cNvSpPr>
            <a:spLocks noChangeArrowheads="1"/>
          </p:cNvSpPr>
          <p:nvPr/>
        </p:nvSpPr>
        <p:spPr bwMode="auto">
          <a:xfrm>
            <a:off x="4527602" y="508342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>
              <a:solidFill>
                <a:schemeClr val="bg1"/>
              </a:solidFill>
            </a:endParaRPr>
          </a:p>
        </p:txBody>
      </p:sp>
      <p:sp>
        <p:nvSpPr>
          <p:cNvPr id="4102" name="Retângulo 6"/>
          <p:cNvSpPr>
            <a:spLocks noChangeArrowheads="1"/>
          </p:cNvSpPr>
          <p:nvPr/>
        </p:nvSpPr>
        <p:spPr bwMode="auto">
          <a:xfrm>
            <a:off x="2078038" y="4219575"/>
            <a:ext cx="32940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>
              <a:solidFill>
                <a:schemeClr val="bg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187624" y="188640"/>
            <a:ext cx="4965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endParaRPr lang="pt-BR" altLang="pt-BR" sz="1900" dirty="0">
              <a:solidFill>
                <a:srgbClr val="376092"/>
              </a:solidFill>
              <a:latin typeface="Arial" charset="0"/>
            </a:endParaRPr>
          </a:p>
        </p:txBody>
      </p:sp>
      <p:pic>
        <p:nvPicPr>
          <p:cNvPr id="13" name="Picture 4" descr="Resultado de imagem para brasil mapa mu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54" y="1556792"/>
            <a:ext cx="2468737" cy="246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79122" y="324810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966869" y="4683533"/>
            <a:ext cx="65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3ED93DB-BD60-5C49-8EF6-42CACD98849D}"/>
              </a:ext>
            </a:extLst>
          </p:cNvPr>
          <p:cNvSpPr/>
          <p:nvPr/>
        </p:nvSpPr>
        <p:spPr>
          <a:xfrm flipV="1">
            <a:off x="-1364" y="0"/>
            <a:ext cx="9144000" cy="764704"/>
          </a:xfrm>
          <a:prstGeom prst="rect">
            <a:avLst/>
          </a:prstGeom>
          <a:gradFill>
            <a:gsLst>
              <a:gs pos="0">
                <a:schemeClr val="bg1"/>
              </a:gs>
              <a:gs pos="3999">
                <a:schemeClr val="bg1"/>
              </a:gs>
              <a:gs pos="100000">
                <a:srgbClr val="004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B7CCC45-53B8-8544-AAC5-1774CDD0B6F6}"/>
              </a:ext>
            </a:extLst>
          </p:cNvPr>
          <p:cNvSpPr/>
          <p:nvPr/>
        </p:nvSpPr>
        <p:spPr>
          <a:xfrm>
            <a:off x="5292080" y="116632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57150">
                  <a:solidFill>
                    <a:srgbClr val="00492A"/>
                  </a:solidFill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Introduction</a:t>
            </a:r>
            <a:endParaRPr lang="pt-BR" dirty="0">
              <a:ln w="57150">
                <a:solidFill>
                  <a:srgbClr val="00492A"/>
                </a:solidFill>
              </a:ln>
              <a:solidFill>
                <a:srgbClr val="FFFF00"/>
              </a:solidFill>
              <a:latin typeface="Gill Sans MT" panose="020B0502020104020203" pitchFamily="34" charset="77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24F9AEE-F590-B542-9E27-D3F8639D8B1C}"/>
              </a:ext>
            </a:extLst>
          </p:cNvPr>
          <p:cNvSpPr/>
          <p:nvPr/>
        </p:nvSpPr>
        <p:spPr>
          <a:xfrm>
            <a:off x="5292080" y="116632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57150">
                  <a:noFill/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Introduction</a:t>
            </a:r>
            <a:endParaRPr lang="pt-BR" dirty="0">
              <a:ln w="57150">
                <a:noFill/>
              </a:ln>
              <a:solidFill>
                <a:srgbClr val="FFFF00"/>
              </a:solidFill>
              <a:latin typeface="Gill Sans MT" panose="020B0502020104020203" pitchFamily="34" charset="77"/>
            </a:endParaRPr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xmlns="" id="{4AA19F2A-FDE4-4C4C-A16B-0B22A41D804B}"/>
              </a:ext>
            </a:extLst>
          </p:cNvPr>
          <p:cNvSpPr/>
          <p:nvPr/>
        </p:nvSpPr>
        <p:spPr>
          <a:xfrm>
            <a:off x="5510562" y="3861048"/>
            <a:ext cx="2448272" cy="504056"/>
          </a:xfrm>
          <a:prstGeom prst="roundRect">
            <a:avLst/>
          </a:prstGeom>
          <a:solidFill>
            <a:srgbClr val="FFE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936567B3-11A5-FD4B-81E0-87F1793880D4}"/>
              </a:ext>
            </a:extLst>
          </p:cNvPr>
          <p:cNvSpPr txBox="1"/>
          <p:nvPr/>
        </p:nvSpPr>
        <p:spPr>
          <a:xfrm>
            <a:off x="5078514" y="450912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rgbClr val="00492A"/>
                </a:solidFill>
              </a:rPr>
              <a:t>Our</a:t>
            </a:r>
            <a:r>
              <a:rPr lang="pt-BR" sz="2400" dirty="0">
                <a:solidFill>
                  <a:srgbClr val="00492A"/>
                </a:solidFill>
              </a:rPr>
              <a:t> </a:t>
            </a:r>
            <a:r>
              <a:rPr lang="pt-BR" sz="2400" dirty="0" err="1">
                <a:solidFill>
                  <a:srgbClr val="00492A"/>
                </a:solidFill>
              </a:rPr>
              <a:t>population</a:t>
            </a:r>
            <a:r>
              <a:rPr lang="pt-BR" sz="2400" dirty="0">
                <a:solidFill>
                  <a:srgbClr val="00492A"/>
                </a:solidFill>
              </a:rPr>
              <a:t> </a:t>
            </a:r>
            <a:r>
              <a:rPr lang="pt-BR" sz="2400" dirty="0" err="1">
                <a:solidFill>
                  <a:srgbClr val="00492A"/>
                </a:solidFill>
              </a:rPr>
              <a:t>of</a:t>
            </a:r>
            <a:r>
              <a:rPr lang="pt-BR" sz="2400" dirty="0">
                <a:solidFill>
                  <a:srgbClr val="00492A"/>
                </a:solidFill>
              </a:rPr>
              <a:t> </a:t>
            </a:r>
            <a:r>
              <a:rPr lang="pt-BR" sz="2400" dirty="0" err="1">
                <a:solidFill>
                  <a:srgbClr val="00492A"/>
                </a:solidFill>
              </a:rPr>
              <a:t>affected</a:t>
            </a:r>
            <a:r>
              <a:rPr lang="pt-BR" sz="2400" dirty="0">
                <a:solidFill>
                  <a:srgbClr val="00492A"/>
                </a:solidFill>
              </a:rPr>
              <a:t> </a:t>
            </a:r>
            <a:r>
              <a:rPr lang="pt-BR" sz="2400" dirty="0" err="1">
                <a:solidFill>
                  <a:srgbClr val="00492A"/>
                </a:solidFill>
              </a:rPr>
              <a:t>family</a:t>
            </a:r>
            <a:r>
              <a:rPr lang="pt-BR" sz="2400" dirty="0">
                <a:solidFill>
                  <a:srgbClr val="00492A"/>
                </a:solidFill>
              </a:rPr>
              <a:t> </a:t>
            </a:r>
            <a:r>
              <a:rPr lang="pt-BR" sz="2400" dirty="0" err="1">
                <a:solidFill>
                  <a:srgbClr val="00492A"/>
                </a:solidFill>
              </a:rPr>
              <a:t>members</a:t>
            </a:r>
            <a:r>
              <a:rPr lang="pt-BR" sz="2400" dirty="0">
                <a:solidFill>
                  <a:srgbClr val="00492A"/>
                </a:solidFill>
              </a:rPr>
              <a:t> </a:t>
            </a:r>
            <a:r>
              <a:rPr lang="pt-BR" sz="2400" dirty="0" err="1">
                <a:solidFill>
                  <a:srgbClr val="00492A"/>
                </a:solidFill>
              </a:rPr>
              <a:t>is</a:t>
            </a:r>
            <a:r>
              <a:rPr lang="pt-BR" sz="2400" dirty="0">
                <a:solidFill>
                  <a:srgbClr val="00492A"/>
                </a:solidFill>
              </a:rPr>
              <a:t> </a:t>
            </a:r>
            <a:r>
              <a:rPr lang="pt-BR" sz="2400" dirty="0" err="1">
                <a:solidFill>
                  <a:srgbClr val="00492A"/>
                </a:solidFill>
              </a:rPr>
              <a:t>that</a:t>
            </a:r>
            <a:r>
              <a:rPr lang="pt-BR" sz="2400" dirty="0">
                <a:solidFill>
                  <a:srgbClr val="00492A"/>
                </a:solidFill>
              </a:rPr>
              <a:t> over 28.000.000.</a:t>
            </a:r>
          </a:p>
        </p:txBody>
      </p:sp>
      <p:pic>
        <p:nvPicPr>
          <p:cNvPr id="4100" name="Picture 5" descr="Imagem relaciona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420297" cy="44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B601204B-7FC2-0645-A52E-6CEEE295A99D}"/>
              </a:ext>
            </a:extLst>
          </p:cNvPr>
          <p:cNvSpPr txBox="1"/>
          <p:nvPr/>
        </p:nvSpPr>
        <p:spPr>
          <a:xfrm>
            <a:off x="575048" y="4509120"/>
            <a:ext cx="37417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err="1">
                <a:solidFill>
                  <a:schemeClr val="tx2"/>
                </a:solidFill>
              </a:rPr>
              <a:t>Estimated</a:t>
            </a:r>
            <a:r>
              <a:rPr lang="pt-BR" sz="2800" dirty="0">
                <a:solidFill>
                  <a:schemeClr val="tx2"/>
                </a:solidFill>
              </a:rPr>
              <a:t> </a:t>
            </a:r>
            <a:r>
              <a:rPr lang="pt-BR" sz="2800" dirty="0" err="1">
                <a:solidFill>
                  <a:schemeClr val="tx2"/>
                </a:solidFill>
              </a:rPr>
              <a:t>number</a:t>
            </a:r>
            <a:r>
              <a:rPr lang="pt-BR" sz="2800" dirty="0">
                <a:solidFill>
                  <a:schemeClr val="tx2"/>
                </a:solidFill>
              </a:rPr>
              <a:t> </a:t>
            </a:r>
            <a:r>
              <a:rPr lang="pt-BR" sz="2800" dirty="0" err="1">
                <a:solidFill>
                  <a:schemeClr val="tx2"/>
                </a:solidFill>
              </a:rPr>
              <a:t>of</a:t>
            </a:r>
            <a:r>
              <a:rPr lang="pt-BR" sz="2800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pt-BR" sz="2800" dirty="0" err="1">
                <a:solidFill>
                  <a:schemeClr val="tx2"/>
                </a:solidFill>
              </a:rPr>
              <a:t>psychoactive</a:t>
            </a:r>
            <a:r>
              <a:rPr lang="pt-BR" sz="2800" dirty="0">
                <a:solidFill>
                  <a:schemeClr val="tx2"/>
                </a:solidFill>
              </a:rPr>
              <a:t> </a:t>
            </a:r>
            <a:r>
              <a:rPr lang="pt-BR" sz="2800" dirty="0" err="1">
                <a:solidFill>
                  <a:schemeClr val="tx2"/>
                </a:solidFill>
              </a:rPr>
              <a:t>drug</a:t>
            </a:r>
            <a:r>
              <a:rPr lang="pt-BR" sz="2800" dirty="0">
                <a:solidFill>
                  <a:schemeClr val="tx2"/>
                </a:solidFill>
              </a:rPr>
              <a:t> </a:t>
            </a:r>
            <a:r>
              <a:rPr lang="pt-BR" sz="2800" dirty="0" err="1">
                <a:solidFill>
                  <a:schemeClr val="tx2"/>
                </a:solidFill>
              </a:rPr>
              <a:t>users</a:t>
            </a:r>
            <a:r>
              <a:rPr lang="pt-BR" sz="2800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pt-BR" sz="2800" dirty="0">
                <a:solidFill>
                  <a:schemeClr val="tx2"/>
                </a:solidFill>
              </a:rPr>
              <a:t>in </a:t>
            </a:r>
            <a:r>
              <a:rPr lang="pt-BR" sz="2800" dirty="0" err="1">
                <a:solidFill>
                  <a:schemeClr val="tx2"/>
                </a:solidFill>
              </a:rPr>
              <a:t>the</a:t>
            </a:r>
            <a:r>
              <a:rPr lang="pt-BR" sz="2800" dirty="0">
                <a:solidFill>
                  <a:schemeClr val="tx2"/>
                </a:solidFill>
              </a:rPr>
              <a:t> world.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5048" y="2348880"/>
            <a:ext cx="401486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rgbClr val="FFFF00"/>
                  </a:outerShdw>
                </a:effectLst>
                <a:latin typeface="Arial" charset="0"/>
                <a:ea typeface="Arial" charset="0"/>
                <a:cs typeface="Arial" charset="0"/>
              </a:rPr>
              <a:t>250.000.000</a:t>
            </a:r>
            <a:endParaRPr lang="pt-B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rgbClr val="FFFF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aixaDeTexto 25"/>
          <p:cNvSpPr txBox="1">
            <a:spLocks noChangeArrowheads="1"/>
          </p:cNvSpPr>
          <p:nvPr/>
        </p:nvSpPr>
        <p:spPr bwMode="auto">
          <a:xfrm>
            <a:off x="5654578" y="3861048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00492A"/>
                </a:solidFill>
                <a:latin typeface="Arial" pitchFamily="34" charset="0"/>
              </a:rPr>
              <a:t>12.000.000</a:t>
            </a:r>
            <a:endParaRPr lang="pt-BR" altLang="pt-BR" sz="2400" dirty="0">
              <a:solidFill>
                <a:srgbClr val="00492A"/>
              </a:solidFill>
            </a:endParaRPr>
          </a:p>
        </p:txBody>
      </p:sp>
      <p:pic>
        <p:nvPicPr>
          <p:cNvPr id="20" name="Gráfico 19" descr="Seta: girar para a direita">
            <a:extLst>
              <a:ext uri="{FF2B5EF4-FFF2-40B4-BE49-F238E27FC236}">
                <a16:creationId xmlns:a16="http://schemas.microsoft.com/office/drawing/2014/main" xmlns="" id="{956E93CC-9002-FE4A-BFC7-C94A84AF19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244052">
            <a:off x="6511917" y="2715594"/>
            <a:ext cx="1451018" cy="10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9696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5" grpId="0"/>
      <p:bldP spid="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>
            <a:extLst>
              <a:ext uri="{FF2B5EF4-FFF2-40B4-BE49-F238E27FC236}">
                <a16:creationId xmlns:a16="http://schemas.microsoft.com/office/drawing/2014/main" xmlns="" id="{8A4FCD76-0054-C143-897A-A8F6616C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" y="2451100"/>
            <a:ext cx="3546748" cy="2130028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707904" y="2276872"/>
            <a:ext cx="5112568" cy="2044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altLang="pt-B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-  People </a:t>
            </a:r>
            <a:r>
              <a:rPr lang="pt-BR" altLang="pt-BR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with</a:t>
            </a:r>
            <a:r>
              <a:rPr lang="pt-BR" altLang="pt-B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altLang="pt-BR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drug</a:t>
            </a:r>
            <a:r>
              <a:rPr lang="pt-BR" altLang="pt-B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use </a:t>
            </a:r>
            <a:r>
              <a:rPr lang="pt-BR" altLang="pt-BR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problem</a:t>
            </a:r>
            <a:endParaRPr lang="pt-BR" altLang="pt-BR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altLang="pt-B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- Global </a:t>
            </a:r>
            <a:r>
              <a:rPr lang="pt-BR" altLang="pt-BR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burden</a:t>
            </a:r>
            <a:r>
              <a:rPr lang="pt-BR" altLang="pt-B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pt-BR" altLang="pt-BR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Family </a:t>
            </a:r>
            <a:r>
              <a:rPr lang="pt-BR" altLang="pt-BR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problems</a:t>
            </a:r>
            <a:endParaRPr lang="pt-BR" altLang="pt-BR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6BC80E07-6BD8-C143-8F61-640599BC5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88640"/>
            <a:ext cx="4965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endParaRPr lang="pt-BR" altLang="pt-BR" sz="1900" dirty="0">
              <a:solidFill>
                <a:srgbClr val="376092"/>
              </a:solidFill>
              <a:latin typeface="Arial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A6C35D40-E188-8E4E-93A1-4F36BB3F2A92}"/>
              </a:ext>
            </a:extLst>
          </p:cNvPr>
          <p:cNvSpPr/>
          <p:nvPr/>
        </p:nvSpPr>
        <p:spPr>
          <a:xfrm>
            <a:off x="-36512" y="6059793"/>
            <a:ext cx="9180512" cy="783704"/>
          </a:xfrm>
          <a:prstGeom prst="rect">
            <a:avLst/>
          </a:prstGeom>
          <a:gradFill>
            <a:gsLst>
              <a:gs pos="0">
                <a:schemeClr val="bg1"/>
              </a:gs>
              <a:gs pos="9000">
                <a:schemeClr val="bg1"/>
              </a:gs>
              <a:gs pos="100000">
                <a:srgbClr val="004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DAC69955-94CA-EB45-8475-02BD0E370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866"/>
            <a:ext cx="3489443" cy="244827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EB6E2EC0-842C-2F41-A816-39371BAE0A48}"/>
              </a:ext>
            </a:extLst>
          </p:cNvPr>
          <p:cNvSpPr/>
          <p:nvPr/>
        </p:nvSpPr>
        <p:spPr>
          <a:xfrm flipV="1">
            <a:off x="-1364" y="0"/>
            <a:ext cx="9144000" cy="764704"/>
          </a:xfrm>
          <a:prstGeom prst="rect">
            <a:avLst/>
          </a:prstGeom>
          <a:gradFill>
            <a:gsLst>
              <a:gs pos="0">
                <a:schemeClr val="bg1"/>
              </a:gs>
              <a:gs pos="9000">
                <a:schemeClr val="bg1"/>
              </a:gs>
              <a:gs pos="100000">
                <a:srgbClr val="004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029640D6-4471-C74C-88E2-70CA4BA6AFA4}"/>
              </a:ext>
            </a:extLst>
          </p:cNvPr>
          <p:cNvSpPr/>
          <p:nvPr/>
        </p:nvSpPr>
        <p:spPr>
          <a:xfrm>
            <a:off x="5292080" y="116632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57150">
                  <a:solidFill>
                    <a:srgbClr val="00492A"/>
                  </a:solidFill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Introduction</a:t>
            </a:r>
            <a:endParaRPr lang="pt-BR" dirty="0">
              <a:ln w="57150">
                <a:solidFill>
                  <a:srgbClr val="00492A"/>
                </a:solidFill>
              </a:ln>
              <a:solidFill>
                <a:srgbClr val="FFFF00"/>
              </a:solidFill>
              <a:latin typeface="Gill Sans MT" panose="020B0502020104020203" pitchFamily="34" charset="77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816A5A2-D23D-9D43-9BCD-C9930C208E36}"/>
              </a:ext>
            </a:extLst>
          </p:cNvPr>
          <p:cNvSpPr/>
          <p:nvPr/>
        </p:nvSpPr>
        <p:spPr>
          <a:xfrm>
            <a:off x="5292080" y="116632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57150">
                  <a:noFill/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Introduction</a:t>
            </a:r>
            <a:endParaRPr lang="pt-BR" dirty="0">
              <a:ln w="57150">
                <a:noFill/>
              </a:ln>
              <a:solidFill>
                <a:srgbClr val="FFFF00"/>
              </a:solidFill>
              <a:latin typeface="Gill Sans MT" panose="020B0502020104020203" pitchFamily="34" charset="77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7BB7F447-6C44-7549-B70F-E038A40B9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" y="30832"/>
            <a:ext cx="3447474" cy="2468984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ACDD4D5E-9C77-4E42-A3DD-6B3CC7A5E534}"/>
              </a:ext>
            </a:extLst>
          </p:cNvPr>
          <p:cNvSpPr/>
          <p:nvPr/>
        </p:nvSpPr>
        <p:spPr>
          <a:xfrm>
            <a:off x="-36512" y="0"/>
            <a:ext cx="2160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B72534BE-AC6C-0F4D-BBF0-44602421CA94}"/>
              </a:ext>
            </a:extLst>
          </p:cNvPr>
          <p:cNvSpPr/>
          <p:nvPr/>
        </p:nvSpPr>
        <p:spPr>
          <a:xfrm>
            <a:off x="3419872" y="0"/>
            <a:ext cx="2160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32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925" y="1196752"/>
            <a:ext cx="8229600" cy="11415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rgbClr val="00492A"/>
                </a:solidFill>
                <a:latin typeface="+mj-lt"/>
                <a:cs typeface="Times New Roman" panose="02020603050405020304" pitchFamily="18" charset="0"/>
              </a:rPr>
              <a:t>The aim of this study is to determine the effectiveness of the Motivational Intervention for families with </a:t>
            </a:r>
            <a:r>
              <a:rPr lang="en-US" sz="2400" dirty="0" err="1">
                <a:solidFill>
                  <a:srgbClr val="00492A"/>
                </a:solidFill>
                <a:latin typeface="+mj-lt"/>
                <a:cs typeface="Times New Roman" panose="02020603050405020304" pitchFamily="18" charset="0"/>
              </a:rPr>
              <a:t>inassertive</a:t>
            </a:r>
            <a:r>
              <a:rPr lang="en-US" sz="2400" dirty="0">
                <a:solidFill>
                  <a:srgbClr val="00492A"/>
                </a:solidFill>
                <a:latin typeface="+mj-lt"/>
                <a:cs typeface="Times New Roman" panose="02020603050405020304" pitchFamily="18" charset="0"/>
              </a:rPr>
              <a:t> behavior.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>
              <a:solidFill>
                <a:srgbClr val="00492A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>
              <a:solidFill>
                <a:srgbClr val="00492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AB079CD-A729-5B43-B729-F84F19504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88640"/>
            <a:ext cx="4965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endParaRPr lang="pt-BR" altLang="pt-BR" sz="1900" dirty="0">
              <a:solidFill>
                <a:srgbClr val="376092"/>
              </a:solidFill>
              <a:latin typeface="Arial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4EA67FF-99EE-7747-9106-F31C263CFF4B}"/>
              </a:ext>
            </a:extLst>
          </p:cNvPr>
          <p:cNvSpPr/>
          <p:nvPr/>
        </p:nvSpPr>
        <p:spPr>
          <a:xfrm flipV="1">
            <a:off x="-1364" y="0"/>
            <a:ext cx="9144000" cy="764704"/>
          </a:xfrm>
          <a:prstGeom prst="rect">
            <a:avLst/>
          </a:prstGeom>
          <a:gradFill>
            <a:gsLst>
              <a:gs pos="0">
                <a:schemeClr val="bg1"/>
              </a:gs>
              <a:gs pos="3999">
                <a:schemeClr val="bg1"/>
              </a:gs>
              <a:gs pos="100000">
                <a:srgbClr val="004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80106B13-AE70-864E-A8A5-B38B17C150C7}"/>
              </a:ext>
            </a:extLst>
          </p:cNvPr>
          <p:cNvGrpSpPr/>
          <p:nvPr/>
        </p:nvGrpSpPr>
        <p:grpSpPr>
          <a:xfrm>
            <a:off x="7380312" y="188640"/>
            <a:ext cx="2376264" cy="923330"/>
            <a:chOff x="5292080" y="116632"/>
            <a:chExt cx="2376264" cy="92333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35CC519C-F2C6-EF49-B0B8-7E77A1255355}"/>
                </a:ext>
              </a:extLst>
            </p:cNvPr>
            <p:cNvSpPr/>
            <p:nvPr/>
          </p:nvSpPr>
          <p:spPr>
            <a:xfrm>
              <a:off x="5292080" y="116632"/>
              <a:ext cx="20882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dirty="0">
                  <a:ln w="57150">
                    <a:solidFill>
                      <a:srgbClr val="00492A"/>
                    </a:solidFill>
                  </a:ln>
                  <a:solidFill>
                    <a:srgbClr val="FFFF00"/>
                  </a:solidFill>
                  <a:latin typeface="Gill Sans MT" panose="020B0502020104020203" pitchFamily="34" charset="77"/>
                </a:rPr>
                <a:t>Aim</a:t>
              </a:r>
              <a:endParaRPr lang="pt-BR" dirty="0">
                <a:ln w="57150">
                  <a:solidFill>
                    <a:srgbClr val="00492A"/>
                  </a:solidFill>
                </a:ln>
                <a:solidFill>
                  <a:srgbClr val="FFFF00"/>
                </a:solidFill>
                <a:latin typeface="Gill Sans MT" panose="020B0502020104020203" pitchFamily="34" charset="77"/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DEFA3806-2FFA-E142-8EE2-67739C33C307}"/>
                </a:ext>
              </a:extLst>
            </p:cNvPr>
            <p:cNvSpPr/>
            <p:nvPr/>
          </p:nvSpPr>
          <p:spPr>
            <a:xfrm>
              <a:off x="5292080" y="116632"/>
              <a:ext cx="23762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dirty="0">
                  <a:ln w="57150">
                    <a:noFill/>
                  </a:ln>
                  <a:solidFill>
                    <a:srgbClr val="FFFF00"/>
                  </a:solidFill>
                  <a:latin typeface="Gill Sans MT" panose="020B0502020104020203" pitchFamily="34" charset="77"/>
                </a:rPr>
                <a:t>Aim</a:t>
              </a:r>
              <a:endParaRPr lang="pt-BR" dirty="0">
                <a:ln w="57150">
                  <a:noFill/>
                </a:ln>
                <a:solidFill>
                  <a:srgbClr val="FFFF00"/>
                </a:solidFill>
                <a:latin typeface="Gill Sans MT" panose="020B0502020104020203" pitchFamily="34" charset="77"/>
              </a:endParaRP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70A4E92A-A739-074D-AA90-632910595D06}"/>
              </a:ext>
            </a:extLst>
          </p:cNvPr>
          <p:cNvGrpSpPr/>
          <p:nvPr/>
        </p:nvGrpSpPr>
        <p:grpSpPr>
          <a:xfrm>
            <a:off x="0" y="3046648"/>
            <a:ext cx="9324528" cy="3550704"/>
            <a:chOff x="0" y="3046648"/>
            <a:chExt cx="9324528" cy="3550704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xmlns="" id="{10D11350-6BEA-6C4E-AEB8-415806791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8988" y="3235288"/>
              <a:ext cx="4965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/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30000"/>
                </a:lnSpc>
                <a:defRPr/>
              </a:pPr>
              <a:endParaRPr lang="pt-BR" altLang="pt-BR" sz="1900" dirty="0">
                <a:solidFill>
                  <a:srgbClr val="376092"/>
                </a:solidFill>
                <a:latin typeface="Arial" charset="0"/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CA874FCE-BB57-FD4A-ABFE-6918E50481D1}"/>
                </a:ext>
              </a:extLst>
            </p:cNvPr>
            <p:cNvSpPr/>
            <p:nvPr/>
          </p:nvSpPr>
          <p:spPr>
            <a:xfrm flipV="1">
              <a:off x="0" y="3046648"/>
              <a:ext cx="9144000" cy="76470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3999">
                  <a:schemeClr val="bg1"/>
                </a:gs>
                <a:gs pos="100000">
                  <a:srgbClr val="00492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xmlns="" id="{7D20C3CA-4CC7-F74D-BAE1-4EFFAC7F3195}"/>
                </a:ext>
              </a:extLst>
            </p:cNvPr>
            <p:cNvGrpSpPr/>
            <p:nvPr/>
          </p:nvGrpSpPr>
          <p:grpSpPr>
            <a:xfrm>
              <a:off x="5292080" y="3212976"/>
              <a:ext cx="4032448" cy="923330"/>
              <a:chOff x="5436096" y="3212976"/>
              <a:chExt cx="4032448" cy="923330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xmlns="" id="{C8EF08BC-6343-3041-9477-A9087DF68939}"/>
                  </a:ext>
                </a:extLst>
              </p:cNvPr>
              <p:cNvSpPr/>
              <p:nvPr/>
            </p:nvSpPr>
            <p:spPr>
              <a:xfrm>
                <a:off x="5436096" y="3212976"/>
                <a:ext cx="403244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ln w="57150">
                      <a:solidFill>
                        <a:srgbClr val="00492A"/>
                      </a:solidFill>
                    </a:ln>
                    <a:solidFill>
                      <a:srgbClr val="FFFF00"/>
                    </a:solidFill>
                    <a:latin typeface="Gill Sans MT" panose="020B0502020104020203" pitchFamily="34" charset="77"/>
                  </a:rPr>
                  <a:t>Participants</a:t>
                </a:r>
                <a:endParaRPr lang="pt-BR" dirty="0">
                  <a:ln w="57150">
                    <a:solidFill>
                      <a:srgbClr val="00492A"/>
                    </a:solidFill>
                  </a:ln>
                  <a:solidFill>
                    <a:srgbClr val="FFFF00"/>
                  </a:solidFill>
                  <a:latin typeface="Gill Sans MT" panose="020B0502020104020203" pitchFamily="34" charset="77"/>
                </a:endParaRPr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xmlns="" id="{CD1DFF6A-F0A3-2F40-8901-B8EBCE6D6C78}"/>
                  </a:ext>
                </a:extLst>
              </p:cNvPr>
              <p:cNvSpPr/>
              <p:nvPr/>
            </p:nvSpPr>
            <p:spPr>
              <a:xfrm>
                <a:off x="5436096" y="3212976"/>
                <a:ext cx="396044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ln w="57150">
                      <a:noFill/>
                    </a:ln>
                    <a:solidFill>
                      <a:srgbClr val="FFFF00"/>
                    </a:solidFill>
                    <a:latin typeface="Gill Sans MT" panose="020B0502020104020203" pitchFamily="34" charset="77"/>
                  </a:rPr>
                  <a:t>Participants</a:t>
                </a:r>
                <a:endParaRPr lang="pt-BR" dirty="0">
                  <a:ln w="57150">
                    <a:noFill/>
                  </a:ln>
                  <a:solidFill>
                    <a:srgbClr val="FFFF00"/>
                  </a:solidFill>
                  <a:latin typeface="Gill Sans MT" panose="020B0502020104020203" pitchFamily="34" charset="77"/>
                </a:endParaRPr>
              </a:p>
            </p:txBody>
          </p:sp>
        </p:grpSp>
        <p:sp>
          <p:nvSpPr>
            <p:cNvPr id="18" name="Espaço Reservado para Conteúdo 2">
              <a:extLst>
                <a:ext uri="{FF2B5EF4-FFF2-40B4-BE49-F238E27FC236}">
                  <a16:creationId xmlns:a16="http://schemas.microsoft.com/office/drawing/2014/main" xmlns="" id="{CC816B9B-7D29-F84C-82F5-741D98A87C92}"/>
                </a:ext>
              </a:extLst>
            </p:cNvPr>
            <p:cNvSpPr txBox="1">
              <a:spLocks/>
            </p:cNvSpPr>
            <p:nvPr/>
          </p:nvSpPr>
          <p:spPr>
            <a:xfrm>
              <a:off x="395536" y="4265712"/>
              <a:ext cx="8301608" cy="23316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pt-BR" sz="2400" dirty="0">
                  <a:solidFill>
                    <a:srgbClr val="00492A"/>
                  </a:solidFill>
                  <a:latin typeface="+mj-lt"/>
                  <a:cs typeface="Times New Roman" panose="02020603050405020304" pitchFamily="18" charset="0"/>
                </a:rPr>
                <a:t>325 </a:t>
              </a:r>
              <a:r>
                <a:rPr lang="pt-BR" sz="2400" dirty="0" err="1">
                  <a:solidFill>
                    <a:srgbClr val="00492A"/>
                  </a:solidFill>
                  <a:latin typeface="+mj-lt"/>
                  <a:cs typeface="Times New Roman" panose="02020603050405020304" pitchFamily="18" charset="0"/>
                </a:rPr>
                <a:t>family</a:t>
              </a:r>
              <a:r>
                <a:rPr lang="pt-BR" sz="2400" dirty="0">
                  <a:solidFill>
                    <a:srgbClr val="00492A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pt-BR" sz="2400" dirty="0" err="1">
                  <a:solidFill>
                    <a:srgbClr val="00492A"/>
                  </a:solidFill>
                  <a:latin typeface="+mj-lt"/>
                  <a:cs typeface="Times New Roman" panose="02020603050405020304" pitchFamily="18" charset="0"/>
                </a:rPr>
                <a:t>members</a:t>
              </a:r>
              <a:r>
                <a:rPr lang="pt-BR" sz="2400" dirty="0">
                  <a:solidFill>
                    <a:srgbClr val="00492A"/>
                  </a:solidFill>
                  <a:latin typeface="+mj-lt"/>
                  <a:cs typeface="Times New Roman" panose="02020603050405020304" pitchFamily="18" charset="0"/>
                </a:rPr>
                <a:t>. </a:t>
              </a:r>
              <a:r>
                <a:rPr lang="pt-BR" sz="2400" dirty="0" err="1">
                  <a:solidFill>
                    <a:srgbClr val="00492A"/>
                  </a:solidFill>
                  <a:latin typeface="+mj-lt"/>
                  <a:cs typeface="Times New Roman" panose="02020603050405020304" pitchFamily="18" charset="0"/>
                </a:rPr>
                <a:t>They</a:t>
              </a:r>
              <a:r>
                <a:rPr lang="pt-BR" sz="2400" dirty="0">
                  <a:solidFill>
                    <a:srgbClr val="00492A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pt-BR" sz="2400" dirty="0" err="1">
                  <a:solidFill>
                    <a:srgbClr val="00492A"/>
                  </a:solidFill>
                  <a:latin typeface="+mj-lt"/>
                  <a:cs typeface="Times New Roman" panose="02020603050405020304" pitchFamily="18" charset="0"/>
                </a:rPr>
                <a:t>called</a:t>
              </a:r>
              <a:r>
                <a:rPr lang="en-US" sz="2400" dirty="0">
                  <a:solidFill>
                    <a:srgbClr val="00492A"/>
                  </a:solidFill>
                  <a:latin typeface="+mj-lt"/>
                  <a:cs typeface="Times New Roman" panose="02020603050405020304" pitchFamily="18" charset="0"/>
                </a:rPr>
                <a:t> a toll-free phone service to receive counseling and information on how to deal with a </a:t>
              </a:r>
              <a:r>
                <a:rPr lang="en-US" sz="2400" dirty="0" smtClean="0">
                  <a:solidFill>
                    <a:srgbClr val="00492A"/>
                  </a:solidFill>
                  <a:latin typeface="+mj-lt"/>
                  <a:cs typeface="Times New Roman" panose="02020603050405020304" pitchFamily="18" charset="0"/>
                </a:rPr>
                <a:t>SMR, </a:t>
              </a:r>
              <a:r>
                <a:rPr lang="en-US" sz="2400" dirty="0">
                  <a:solidFill>
                    <a:srgbClr val="00492A"/>
                  </a:solidFill>
                  <a:latin typeface="+mj-lt"/>
                  <a:cs typeface="Times New Roman" panose="02020603050405020304" pitchFamily="18" charset="0"/>
                </a:rPr>
                <a:t>or to request information about treatment center. </a:t>
              </a:r>
            </a:p>
            <a:p>
              <a:pPr marL="0" indent="0" algn="just">
                <a:buFont typeface="Arial" panose="020B0604020202020204" pitchFamily="34" charset="0"/>
                <a:buNone/>
              </a:pPr>
              <a:r>
                <a:rPr lang="en-US" sz="2400" dirty="0">
                  <a:solidFill>
                    <a:srgbClr val="00492A"/>
                  </a:solidFill>
                  <a:latin typeface="+mj-lt"/>
                  <a:cs typeface="Times New Roman" panose="02020603050405020304" pitchFamily="18" charset="0"/>
                </a:rPr>
                <a:t>Our methodology was developed for phone use and can be applied in digital and face-to-face contexts.</a:t>
              </a:r>
              <a:endParaRPr lang="pt-BR" sz="2400" dirty="0">
                <a:solidFill>
                  <a:srgbClr val="00492A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6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99992" y="1412776"/>
            <a:ext cx="4770799" cy="4207562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355600" marR="625475" indent="-342900" algn="r">
              <a:lnSpc>
                <a:spcPct val="100000"/>
              </a:lnSpc>
              <a:spcBef>
                <a:spcPts val="1970"/>
              </a:spcBef>
            </a:pPr>
            <a:r>
              <a:rPr lang="pt-BR" sz="3200" spc="-18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Motivational</a:t>
            </a:r>
            <a:r>
              <a:rPr lang="pt-BR" sz="3200" spc="-18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sz="3200" spc="-18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Intervention</a:t>
            </a:r>
            <a:r>
              <a:rPr lang="pt-BR" sz="3200" spc="-18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sz="3200" spc="-18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was</a:t>
            </a:r>
            <a:r>
              <a:rPr lang="pt-BR" sz="3200" spc="-18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sz="3200" spc="-18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based</a:t>
            </a:r>
            <a:r>
              <a:rPr lang="pt-BR" sz="3200" spc="-18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sz="3200" spc="-18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on</a:t>
            </a:r>
            <a:r>
              <a:rPr lang="pt-BR" sz="3200" spc="-18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355600" marR="625475" indent="-342900" algn="ctr">
              <a:lnSpc>
                <a:spcPct val="100000"/>
              </a:lnSpc>
              <a:spcBef>
                <a:spcPts val="1970"/>
              </a:spcBef>
            </a:pPr>
            <a:endParaRPr lang="pt-BR" sz="3200" spc="-18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pt-BR" sz="32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Stages</a:t>
            </a:r>
            <a:r>
              <a:rPr lang="pt-BR" sz="3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of</a:t>
            </a:r>
            <a:r>
              <a:rPr lang="pt-BR" sz="3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change</a:t>
            </a:r>
            <a:endParaRPr lang="pt-BR" sz="32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pt-BR" sz="32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Motivational</a:t>
            </a:r>
            <a:r>
              <a:rPr lang="pt-BR" sz="32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Interview </a:t>
            </a:r>
          </a:p>
          <a:p>
            <a:pPr>
              <a:lnSpc>
                <a:spcPct val="100000"/>
              </a:lnSpc>
            </a:pPr>
            <a:r>
              <a:rPr lang="pt-BR" sz="3200" spc="-17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sz="3200" spc="-17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Telemedicin</a:t>
            </a:r>
            <a:r>
              <a:rPr lang="pt-BR" sz="3200" spc="-17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</a:t>
            </a:r>
          </a:p>
          <a:p>
            <a:pPr marL="12700" algn="just">
              <a:spcBef>
                <a:spcPts val="770"/>
              </a:spcBef>
              <a:tabLst>
                <a:tab pos="354965" algn="l"/>
                <a:tab pos="355600" algn="l"/>
              </a:tabLst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B4D68FF-4970-2A43-8043-80D7784BF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468" y="3473624"/>
            <a:ext cx="4965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endParaRPr lang="pt-BR" altLang="pt-BR" sz="1900" dirty="0">
              <a:solidFill>
                <a:srgbClr val="376092"/>
              </a:solidFill>
              <a:latin typeface="Arial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1D0194B2-B940-0D4F-8E26-F4E0B459815F}"/>
              </a:ext>
            </a:extLst>
          </p:cNvPr>
          <p:cNvSpPr/>
          <p:nvPr/>
        </p:nvSpPr>
        <p:spPr>
          <a:xfrm flipV="1">
            <a:off x="5432" y="16892"/>
            <a:ext cx="9144000" cy="764704"/>
          </a:xfrm>
          <a:prstGeom prst="rect">
            <a:avLst/>
          </a:prstGeom>
          <a:gradFill>
            <a:gsLst>
              <a:gs pos="0">
                <a:schemeClr val="bg1"/>
              </a:gs>
              <a:gs pos="3999">
                <a:schemeClr val="bg1"/>
              </a:gs>
              <a:gs pos="100000">
                <a:srgbClr val="004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26F41982-0F2B-A54A-965D-2D585002DB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32"/>
            <a:ext cx="3448630" cy="233704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91FA1DF1-F41E-A446-9DFD-0CBC2DF26EAF}"/>
              </a:ext>
            </a:extLst>
          </p:cNvPr>
          <p:cNvSpPr/>
          <p:nvPr/>
        </p:nvSpPr>
        <p:spPr>
          <a:xfrm>
            <a:off x="6380336" y="260648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57150">
                  <a:solidFill>
                    <a:srgbClr val="00492A"/>
                  </a:solidFill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Method</a:t>
            </a:r>
            <a:endParaRPr lang="pt-BR" dirty="0">
              <a:ln w="57150">
                <a:solidFill>
                  <a:srgbClr val="00492A"/>
                </a:solidFill>
              </a:ln>
              <a:solidFill>
                <a:srgbClr val="FFFF00"/>
              </a:solidFill>
              <a:latin typeface="Gill Sans MT" panose="020B0502020104020203" pitchFamily="34" charset="77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C7E55C3-F649-F44F-942C-878AE1C1570F}"/>
              </a:ext>
            </a:extLst>
          </p:cNvPr>
          <p:cNvSpPr/>
          <p:nvPr/>
        </p:nvSpPr>
        <p:spPr>
          <a:xfrm>
            <a:off x="6372200" y="260648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57150">
                  <a:noFill/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Method</a:t>
            </a:r>
            <a:endParaRPr lang="pt-BR" dirty="0">
              <a:ln w="57150">
                <a:noFill/>
              </a:ln>
              <a:solidFill>
                <a:srgbClr val="FFFF00"/>
              </a:solidFill>
              <a:latin typeface="Gill Sans MT" panose="020B0502020104020203" pitchFamily="34" charset="77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CF63FB5-9AD3-1345-A930-AD1AFB535706}"/>
              </a:ext>
            </a:extLst>
          </p:cNvPr>
          <p:cNvSpPr/>
          <p:nvPr/>
        </p:nvSpPr>
        <p:spPr>
          <a:xfrm>
            <a:off x="0" y="6074296"/>
            <a:ext cx="9144000" cy="783704"/>
          </a:xfrm>
          <a:prstGeom prst="rect">
            <a:avLst/>
          </a:prstGeom>
          <a:gradFill>
            <a:gsLst>
              <a:gs pos="0">
                <a:schemeClr val="bg1"/>
              </a:gs>
              <a:gs pos="3999">
                <a:schemeClr val="bg1"/>
              </a:gs>
              <a:gs pos="100000">
                <a:srgbClr val="004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17BDB398-60E5-BB40-9BA6-C85CE4542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9120"/>
            <a:ext cx="3384376" cy="234888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00888B66-84F5-6A45-9965-63B82964C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1720"/>
            <a:ext cx="3240360" cy="225456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CC9DF70E-5B52-CE44-B5DF-82C5068A4C49}"/>
              </a:ext>
            </a:extLst>
          </p:cNvPr>
          <p:cNvSpPr/>
          <p:nvPr/>
        </p:nvSpPr>
        <p:spPr>
          <a:xfrm>
            <a:off x="3419872" y="0"/>
            <a:ext cx="2160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7F102D41-8441-4946-A66B-07C8E6C7FF48}"/>
              </a:ext>
            </a:extLst>
          </p:cNvPr>
          <p:cNvSpPr/>
          <p:nvPr/>
        </p:nvSpPr>
        <p:spPr>
          <a:xfrm>
            <a:off x="-36512" y="0"/>
            <a:ext cx="2160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51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3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B8EC6D3-BB9B-B141-8358-E85A425DD71B}"/>
              </a:ext>
            </a:extLst>
          </p:cNvPr>
          <p:cNvSpPr/>
          <p:nvPr/>
        </p:nvSpPr>
        <p:spPr>
          <a:xfrm>
            <a:off x="-25283" y="5517232"/>
            <a:ext cx="9144000" cy="1340768"/>
          </a:xfrm>
          <a:prstGeom prst="rect">
            <a:avLst/>
          </a:prstGeom>
          <a:gradFill>
            <a:gsLst>
              <a:gs pos="0">
                <a:srgbClr val="B298E6">
                  <a:alpha val="45000"/>
                  <a:lumMod val="7000"/>
                  <a:lumOff val="93000"/>
                </a:srgbClr>
              </a:gs>
              <a:gs pos="55000">
                <a:schemeClr val="bg1">
                  <a:alpha val="0"/>
                </a:schemeClr>
              </a:gs>
              <a:gs pos="100000">
                <a:srgbClr val="004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5BC5A17A-7DA1-5B41-956A-B9B06B386FFD}"/>
              </a:ext>
            </a:extLst>
          </p:cNvPr>
          <p:cNvSpPr/>
          <p:nvPr/>
        </p:nvSpPr>
        <p:spPr>
          <a:xfrm>
            <a:off x="1043608" y="5373216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B31"/>
                </a:solidFill>
                <a:latin typeface="Gill Sans MT" panose="020B0502020104020203" pitchFamily="34" charset="77"/>
              </a:rPr>
              <a:t>First session</a:t>
            </a:r>
            <a:endParaRPr lang="pt-BR" dirty="0">
              <a:solidFill>
                <a:srgbClr val="006B31"/>
              </a:solidFill>
              <a:latin typeface="Gill Sans MT" panose="020B0502020104020203" pitchFamily="34" charset="77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03F8EC55-F5FB-A147-AD55-DBBB24349E98}"/>
              </a:ext>
            </a:extLst>
          </p:cNvPr>
          <p:cNvSpPr/>
          <p:nvPr/>
        </p:nvSpPr>
        <p:spPr>
          <a:xfrm>
            <a:off x="467544" y="4581128"/>
            <a:ext cx="160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B31"/>
                </a:solidFill>
              </a:rPr>
              <a:t>Second session</a:t>
            </a:r>
            <a:endParaRPr lang="pt-BR" dirty="0">
              <a:solidFill>
                <a:srgbClr val="006B31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xmlns="" id="{D1B6BCC7-382B-B646-8EEA-DF56E03D1158}"/>
              </a:ext>
            </a:extLst>
          </p:cNvPr>
          <p:cNvSpPr/>
          <p:nvPr/>
        </p:nvSpPr>
        <p:spPr>
          <a:xfrm>
            <a:off x="611560" y="3789040"/>
            <a:ext cx="1404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B31"/>
                </a:solidFill>
              </a:rPr>
              <a:t>Third session</a:t>
            </a:r>
            <a:endParaRPr lang="pt-BR" dirty="0">
              <a:solidFill>
                <a:srgbClr val="006B31"/>
              </a:solidFill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xmlns="" id="{2732AFDD-25C5-664F-922B-A766425E3B75}"/>
              </a:ext>
            </a:extLst>
          </p:cNvPr>
          <p:cNvSpPr/>
          <p:nvPr/>
        </p:nvSpPr>
        <p:spPr>
          <a:xfrm>
            <a:off x="755576" y="3059668"/>
            <a:ext cx="154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B31"/>
                </a:solidFill>
              </a:rPr>
              <a:t>Fourth session</a:t>
            </a:r>
            <a:endParaRPr lang="pt-BR" dirty="0">
              <a:solidFill>
                <a:srgbClr val="006B31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xmlns="" id="{BE0A37EA-291A-7741-B3DE-79A7ECDC6DB9}"/>
              </a:ext>
            </a:extLst>
          </p:cNvPr>
          <p:cNvSpPr/>
          <p:nvPr/>
        </p:nvSpPr>
        <p:spPr>
          <a:xfrm>
            <a:off x="1259632" y="2348880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B31"/>
                </a:solidFill>
              </a:rPr>
              <a:t>Fifth session</a:t>
            </a:r>
            <a:endParaRPr lang="pt-BR" dirty="0">
              <a:solidFill>
                <a:srgbClr val="006B31"/>
              </a:solidFill>
            </a:endParaRP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xmlns="" id="{781812E3-C891-0945-B04D-E2EB5663EE68}"/>
              </a:ext>
            </a:extLst>
          </p:cNvPr>
          <p:cNvSpPr/>
          <p:nvPr/>
        </p:nvSpPr>
        <p:spPr>
          <a:xfrm>
            <a:off x="1907704" y="1844824"/>
            <a:ext cx="137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B31"/>
                </a:solidFill>
              </a:rPr>
              <a:t>Sixth session</a:t>
            </a:r>
            <a:endParaRPr lang="pt-BR" dirty="0">
              <a:solidFill>
                <a:srgbClr val="006B31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xmlns="" id="{415B797B-DA76-B746-924C-EA1C3C287904}"/>
              </a:ext>
            </a:extLst>
          </p:cNvPr>
          <p:cNvSpPr/>
          <p:nvPr/>
        </p:nvSpPr>
        <p:spPr>
          <a:xfrm>
            <a:off x="1791611" y="1268760"/>
            <a:ext cx="198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B31"/>
                </a:solidFill>
              </a:rPr>
              <a:t>Maintenance Stage</a:t>
            </a:r>
            <a:endParaRPr lang="pt-BR" dirty="0">
              <a:solidFill>
                <a:srgbClr val="006B31"/>
              </a:solidFill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xmlns="" id="{9BAC6CB2-3290-524B-B5A1-1AD05610E165}"/>
              </a:ext>
            </a:extLst>
          </p:cNvPr>
          <p:cNvSpPr/>
          <p:nvPr/>
        </p:nvSpPr>
        <p:spPr>
          <a:xfrm flipV="1">
            <a:off x="0" y="0"/>
            <a:ext cx="9144000" cy="1251520"/>
          </a:xfrm>
          <a:prstGeom prst="rect">
            <a:avLst/>
          </a:prstGeom>
          <a:gradFill>
            <a:gsLst>
              <a:gs pos="0">
                <a:srgbClr val="B298E6">
                  <a:alpha val="45000"/>
                  <a:lumMod val="7000"/>
                  <a:lumOff val="93000"/>
                </a:srgbClr>
              </a:gs>
              <a:gs pos="55000">
                <a:schemeClr val="bg1">
                  <a:alpha val="0"/>
                </a:schemeClr>
              </a:gs>
              <a:gs pos="100000">
                <a:srgbClr val="004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Balão Retangular 43">
            <a:extLst>
              <a:ext uri="{FF2B5EF4-FFF2-40B4-BE49-F238E27FC236}">
                <a16:creationId xmlns:a16="http://schemas.microsoft.com/office/drawing/2014/main" xmlns="" id="{5585C943-409B-FA48-A895-9F6957CD1E12}"/>
              </a:ext>
            </a:extLst>
          </p:cNvPr>
          <p:cNvSpPr/>
          <p:nvPr/>
        </p:nvSpPr>
        <p:spPr>
          <a:xfrm>
            <a:off x="4067944" y="476672"/>
            <a:ext cx="4896544" cy="648072"/>
          </a:xfrm>
          <a:prstGeom prst="wedgeRectCallout">
            <a:avLst>
              <a:gd name="adj1" fmla="val -55603"/>
              <a:gd name="adj2" fmla="val 108996"/>
            </a:avLst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xmlns="" id="{2FDAB8B2-B12F-304B-92A9-4BDF1B70BE0F}"/>
              </a:ext>
            </a:extLst>
          </p:cNvPr>
          <p:cNvSpPr/>
          <p:nvPr/>
        </p:nvSpPr>
        <p:spPr>
          <a:xfrm>
            <a:off x="4067944" y="620688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</a:t>
            </a:r>
            <a:r>
              <a:rPr lang="en-US" baseline="30000" dirty="0">
                <a:solidFill>
                  <a:srgbClr val="002060"/>
                </a:solidFill>
              </a:rPr>
              <a:t>nd</a:t>
            </a:r>
            <a:r>
              <a:rPr lang="en-US" dirty="0">
                <a:solidFill>
                  <a:srgbClr val="002060"/>
                </a:solidFill>
              </a:rPr>
              <a:t> month &gt; 4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month &gt; 6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month &gt; 12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month</a:t>
            </a:r>
            <a:endParaRPr lang="pt-BR" dirty="0">
              <a:solidFill>
                <a:srgbClr val="002060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85636001-87F5-4D49-B2ED-8F6B328997E8}"/>
              </a:ext>
            </a:extLst>
          </p:cNvPr>
          <p:cNvGrpSpPr/>
          <p:nvPr/>
        </p:nvGrpSpPr>
        <p:grpSpPr>
          <a:xfrm>
            <a:off x="6588224" y="4797152"/>
            <a:ext cx="2379057" cy="720080"/>
            <a:chOff x="6588224" y="4797152"/>
            <a:chExt cx="2379057" cy="720080"/>
          </a:xfrm>
        </p:grpSpPr>
        <p:sp>
          <p:nvSpPr>
            <p:cNvPr id="39" name="Balão Retangular 38">
              <a:extLst>
                <a:ext uri="{FF2B5EF4-FFF2-40B4-BE49-F238E27FC236}">
                  <a16:creationId xmlns:a16="http://schemas.microsoft.com/office/drawing/2014/main" xmlns="" id="{7F0F09D1-E04B-7645-9433-4A6329815D6E}"/>
                </a:ext>
              </a:extLst>
            </p:cNvPr>
            <p:cNvSpPr/>
            <p:nvPr/>
          </p:nvSpPr>
          <p:spPr>
            <a:xfrm>
              <a:off x="6588224" y="4797152"/>
              <a:ext cx="2379057" cy="720080"/>
            </a:xfrm>
            <a:prstGeom prst="wedgeRectCallout">
              <a:avLst>
                <a:gd name="adj1" fmla="val -217058"/>
                <a:gd name="adj2" fmla="val -46154"/>
              </a:avLst>
            </a:prstGeom>
            <a:solidFill>
              <a:srgbClr val="92D05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BB27CB6A-63FA-594A-9007-6D6449B68A9A}"/>
                </a:ext>
              </a:extLst>
            </p:cNvPr>
            <p:cNvSpPr txBox="1"/>
            <p:nvPr/>
          </p:nvSpPr>
          <p:spPr>
            <a:xfrm>
              <a:off x="6732240" y="4869160"/>
              <a:ext cx="20691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err="1">
                  <a:solidFill>
                    <a:srgbClr val="00492A"/>
                  </a:solidFill>
                </a:rPr>
                <a:t>Understanding</a:t>
              </a:r>
              <a:endParaRPr lang="pt-BR" sz="2400" b="1" dirty="0">
                <a:solidFill>
                  <a:srgbClr val="00492A"/>
                </a:solidFill>
              </a:endParaRP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B940A98D-EBD9-3044-B739-788A84615E6E}"/>
              </a:ext>
            </a:extLst>
          </p:cNvPr>
          <p:cNvGrpSpPr/>
          <p:nvPr/>
        </p:nvGrpSpPr>
        <p:grpSpPr>
          <a:xfrm>
            <a:off x="6588224" y="3861048"/>
            <a:ext cx="2379057" cy="830997"/>
            <a:chOff x="6588224" y="3861048"/>
            <a:chExt cx="2379057" cy="830997"/>
          </a:xfrm>
        </p:grpSpPr>
        <p:sp>
          <p:nvSpPr>
            <p:cNvPr id="40" name="Balão Retangular 39">
              <a:extLst>
                <a:ext uri="{FF2B5EF4-FFF2-40B4-BE49-F238E27FC236}">
                  <a16:creationId xmlns:a16="http://schemas.microsoft.com/office/drawing/2014/main" xmlns="" id="{F31D966F-DF85-8944-8DEF-7FD7363FDB94}"/>
                </a:ext>
              </a:extLst>
            </p:cNvPr>
            <p:cNvSpPr/>
            <p:nvPr/>
          </p:nvSpPr>
          <p:spPr>
            <a:xfrm>
              <a:off x="6588224" y="3933056"/>
              <a:ext cx="2379057" cy="720080"/>
            </a:xfrm>
            <a:prstGeom prst="wedgeRectCallout">
              <a:avLst>
                <a:gd name="adj1" fmla="val -222920"/>
                <a:gd name="adj2" fmla="val -41848"/>
              </a:avLst>
            </a:prstGeom>
            <a:solidFill>
              <a:srgbClr val="92D05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089DDF39-E450-F14D-B6AE-7F7F25964865}"/>
                </a:ext>
              </a:extLst>
            </p:cNvPr>
            <p:cNvSpPr txBox="1"/>
            <p:nvPr/>
          </p:nvSpPr>
          <p:spPr>
            <a:xfrm>
              <a:off x="6834545" y="3861048"/>
              <a:ext cx="19021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b="1" dirty="0" err="1">
                  <a:solidFill>
                    <a:srgbClr val="00492A"/>
                  </a:solidFill>
                </a:rPr>
                <a:t>Motivational</a:t>
              </a:r>
              <a:r>
                <a:rPr lang="pt-BR" sz="2400" b="1" dirty="0">
                  <a:solidFill>
                    <a:srgbClr val="00492A"/>
                  </a:solidFill>
                </a:rPr>
                <a:t> </a:t>
              </a:r>
            </a:p>
            <a:p>
              <a:pPr algn="ctr"/>
              <a:r>
                <a:rPr lang="pt-BR" sz="2400" b="1" dirty="0" err="1">
                  <a:solidFill>
                    <a:srgbClr val="00492A"/>
                  </a:solidFill>
                </a:rPr>
                <a:t>Stage</a:t>
              </a:r>
              <a:endParaRPr lang="pt-BR" sz="2400" b="1" dirty="0">
                <a:solidFill>
                  <a:srgbClr val="00492A"/>
                </a:solidFill>
              </a:endParaRP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176C282B-3B7A-3E43-86DF-56355A526D70}"/>
              </a:ext>
            </a:extLst>
          </p:cNvPr>
          <p:cNvGrpSpPr/>
          <p:nvPr/>
        </p:nvGrpSpPr>
        <p:grpSpPr>
          <a:xfrm>
            <a:off x="6588224" y="5661248"/>
            <a:ext cx="2410533" cy="720080"/>
            <a:chOff x="6588224" y="5661248"/>
            <a:chExt cx="2410533" cy="720080"/>
          </a:xfrm>
        </p:grpSpPr>
        <p:sp>
          <p:nvSpPr>
            <p:cNvPr id="15" name="Balão Retangular 14">
              <a:extLst>
                <a:ext uri="{FF2B5EF4-FFF2-40B4-BE49-F238E27FC236}">
                  <a16:creationId xmlns:a16="http://schemas.microsoft.com/office/drawing/2014/main" xmlns="" id="{D1619D13-1FC4-6D47-A22C-FA30D37BFED7}"/>
                </a:ext>
              </a:extLst>
            </p:cNvPr>
            <p:cNvSpPr/>
            <p:nvPr/>
          </p:nvSpPr>
          <p:spPr>
            <a:xfrm>
              <a:off x="6588224" y="5661248"/>
              <a:ext cx="2379057" cy="720080"/>
            </a:xfrm>
            <a:prstGeom prst="wedgeRectCallout">
              <a:avLst>
                <a:gd name="adj1" fmla="val -208589"/>
                <a:gd name="adj2" fmla="val -59067"/>
              </a:avLst>
            </a:prstGeom>
            <a:solidFill>
              <a:srgbClr val="92D05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xmlns="" id="{A2BC0615-C788-F84F-B48A-80E62905A851}"/>
                </a:ext>
              </a:extLst>
            </p:cNvPr>
            <p:cNvSpPr txBox="1"/>
            <p:nvPr/>
          </p:nvSpPr>
          <p:spPr>
            <a:xfrm>
              <a:off x="6660232" y="5733256"/>
              <a:ext cx="2338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err="1">
                  <a:solidFill>
                    <a:srgbClr val="00492A"/>
                  </a:solidFill>
                </a:rPr>
                <a:t>Psychoeducation</a:t>
              </a:r>
              <a:endParaRPr lang="pt-BR" sz="2400" b="1" dirty="0">
                <a:solidFill>
                  <a:srgbClr val="00492A"/>
                </a:solidFill>
              </a:endParaRP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C2F186FE-10B0-1A44-BE15-E71B0EB96AAA}"/>
              </a:ext>
            </a:extLst>
          </p:cNvPr>
          <p:cNvGrpSpPr/>
          <p:nvPr/>
        </p:nvGrpSpPr>
        <p:grpSpPr>
          <a:xfrm>
            <a:off x="6588224" y="3013501"/>
            <a:ext cx="2379057" cy="830997"/>
            <a:chOff x="6588224" y="3013501"/>
            <a:chExt cx="2379057" cy="830997"/>
          </a:xfrm>
        </p:grpSpPr>
        <p:sp>
          <p:nvSpPr>
            <p:cNvPr id="41" name="Balão Retangular 40">
              <a:extLst>
                <a:ext uri="{FF2B5EF4-FFF2-40B4-BE49-F238E27FC236}">
                  <a16:creationId xmlns:a16="http://schemas.microsoft.com/office/drawing/2014/main" xmlns="" id="{F881EE94-D192-194D-BABF-F31AB6A44C2B}"/>
                </a:ext>
              </a:extLst>
            </p:cNvPr>
            <p:cNvSpPr/>
            <p:nvPr/>
          </p:nvSpPr>
          <p:spPr>
            <a:xfrm>
              <a:off x="6588224" y="3068960"/>
              <a:ext cx="2379057" cy="720080"/>
            </a:xfrm>
            <a:prstGeom prst="wedgeRectCallout">
              <a:avLst>
                <a:gd name="adj1" fmla="val -210544"/>
                <a:gd name="adj2" fmla="val -18174"/>
              </a:avLst>
            </a:prstGeom>
            <a:solidFill>
              <a:srgbClr val="92D05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xmlns="" id="{51B0EDC8-6EBD-7746-A4EA-C24ED3147029}"/>
                </a:ext>
              </a:extLst>
            </p:cNvPr>
            <p:cNvSpPr txBox="1"/>
            <p:nvPr/>
          </p:nvSpPr>
          <p:spPr>
            <a:xfrm>
              <a:off x="6985132" y="3013501"/>
              <a:ext cx="16912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b="1" dirty="0" err="1">
                  <a:solidFill>
                    <a:srgbClr val="00492A"/>
                  </a:solidFill>
                </a:rPr>
                <a:t>Preparation</a:t>
              </a:r>
              <a:endParaRPr lang="pt-BR" sz="2400" b="1" dirty="0">
                <a:solidFill>
                  <a:srgbClr val="00492A"/>
                </a:solidFill>
              </a:endParaRPr>
            </a:p>
            <a:p>
              <a:pPr algn="ctr"/>
              <a:r>
                <a:rPr lang="pt-BR" sz="2400" b="1" dirty="0" err="1">
                  <a:solidFill>
                    <a:srgbClr val="00492A"/>
                  </a:solidFill>
                </a:rPr>
                <a:t>Stage</a:t>
              </a:r>
              <a:endParaRPr lang="pt-BR" sz="2400" b="1" dirty="0">
                <a:solidFill>
                  <a:srgbClr val="00492A"/>
                </a:solidFill>
              </a:endParaRP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9ECD687A-9E44-B440-BD1E-CFCE9E8A8181}"/>
              </a:ext>
            </a:extLst>
          </p:cNvPr>
          <p:cNvGrpSpPr/>
          <p:nvPr/>
        </p:nvGrpSpPr>
        <p:grpSpPr>
          <a:xfrm>
            <a:off x="6588224" y="2132856"/>
            <a:ext cx="2379057" cy="720080"/>
            <a:chOff x="6588224" y="2132856"/>
            <a:chExt cx="2379057" cy="720080"/>
          </a:xfrm>
        </p:grpSpPr>
        <p:sp>
          <p:nvSpPr>
            <p:cNvPr id="42" name="Balão Retangular 41">
              <a:extLst>
                <a:ext uri="{FF2B5EF4-FFF2-40B4-BE49-F238E27FC236}">
                  <a16:creationId xmlns:a16="http://schemas.microsoft.com/office/drawing/2014/main" xmlns="" id="{D6F90A45-965A-4541-B4DB-27636FB94007}"/>
                </a:ext>
              </a:extLst>
            </p:cNvPr>
            <p:cNvSpPr/>
            <p:nvPr/>
          </p:nvSpPr>
          <p:spPr>
            <a:xfrm>
              <a:off x="6588224" y="2132856"/>
              <a:ext cx="2379057" cy="720080"/>
            </a:xfrm>
            <a:prstGeom prst="wedgeRectCallout">
              <a:avLst>
                <a:gd name="adj1" fmla="val -198166"/>
                <a:gd name="adj2" fmla="val 16263"/>
              </a:avLst>
            </a:prstGeom>
            <a:solidFill>
              <a:srgbClr val="92D05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xmlns="" id="{36D343EB-6DAA-7F45-83D3-8C7D51D9B04A}"/>
                </a:ext>
              </a:extLst>
            </p:cNvPr>
            <p:cNvSpPr txBox="1"/>
            <p:nvPr/>
          </p:nvSpPr>
          <p:spPr>
            <a:xfrm>
              <a:off x="6773349" y="2276872"/>
              <a:ext cx="1932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b="1" dirty="0" err="1">
                  <a:solidFill>
                    <a:srgbClr val="00492A"/>
                  </a:solidFill>
                </a:rPr>
                <a:t>Action</a:t>
              </a:r>
              <a:r>
                <a:rPr lang="pt-BR" sz="2400" b="1" dirty="0">
                  <a:solidFill>
                    <a:srgbClr val="00492A"/>
                  </a:solidFill>
                </a:rPr>
                <a:t> </a:t>
              </a:r>
              <a:r>
                <a:rPr lang="pt-BR" sz="2400" b="1" dirty="0" err="1">
                  <a:solidFill>
                    <a:srgbClr val="00492A"/>
                  </a:solidFill>
                </a:rPr>
                <a:t>Stage</a:t>
              </a:r>
              <a:r>
                <a:rPr lang="pt-BR" sz="2400" b="1" dirty="0">
                  <a:solidFill>
                    <a:srgbClr val="00492A"/>
                  </a:solidFill>
                </a:rPr>
                <a:t> </a:t>
              </a:r>
              <a:r>
                <a:rPr lang="pt-BR" sz="2400" b="1" dirty="0" err="1">
                  <a:solidFill>
                    <a:srgbClr val="00492A"/>
                  </a:solidFill>
                </a:rPr>
                <a:t>I</a:t>
              </a:r>
              <a:endParaRPr lang="pt-BR" sz="2400" b="1" dirty="0">
                <a:solidFill>
                  <a:srgbClr val="00492A"/>
                </a:solidFill>
              </a:endParaRP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A771D4EA-D06E-A240-AF4B-B99F98BDB6CE}"/>
              </a:ext>
            </a:extLst>
          </p:cNvPr>
          <p:cNvGrpSpPr/>
          <p:nvPr/>
        </p:nvGrpSpPr>
        <p:grpSpPr>
          <a:xfrm>
            <a:off x="6588224" y="1268760"/>
            <a:ext cx="2379057" cy="720080"/>
            <a:chOff x="6588224" y="1268760"/>
            <a:chExt cx="2379057" cy="720080"/>
          </a:xfrm>
        </p:grpSpPr>
        <p:sp>
          <p:nvSpPr>
            <p:cNvPr id="43" name="Balão Retangular 42">
              <a:extLst>
                <a:ext uri="{FF2B5EF4-FFF2-40B4-BE49-F238E27FC236}">
                  <a16:creationId xmlns:a16="http://schemas.microsoft.com/office/drawing/2014/main" xmlns="" id="{27300E2E-F372-0841-A893-1C21928575A8}"/>
                </a:ext>
              </a:extLst>
            </p:cNvPr>
            <p:cNvSpPr/>
            <p:nvPr/>
          </p:nvSpPr>
          <p:spPr>
            <a:xfrm>
              <a:off x="6588224" y="1268760"/>
              <a:ext cx="2379057" cy="720080"/>
            </a:xfrm>
            <a:prstGeom prst="wedgeRectCallout">
              <a:avLst>
                <a:gd name="adj1" fmla="val -168851"/>
                <a:gd name="adj2" fmla="val 59310"/>
              </a:avLst>
            </a:prstGeom>
            <a:solidFill>
              <a:srgbClr val="92D05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xmlns="" id="{0394F77B-2133-D943-B82D-45CD126D9E05}"/>
                </a:ext>
              </a:extLst>
            </p:cNvPr>
            <p:cNvSpPr txBox="1"/>
            <p:nvPr/>
          </p:nvSpPr>
          <p:spPr>
            <a:xfrm>
              <a:off x="6732240" y="1412776"/>
              <a:ext cx="2013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b="1" dirty="0" err="1">
                  <a:solidFill>
                    <a:srgbClr val="00492A"/>
                  </a:solidFill>
                </a:rPr>
                <a:t>Action</a:t>
              </a:r>
              <a:r>
                <a:rPr lang="pt-BR" sz="2400" b="1" dirty="0">
                  <a:solidFill>
                    <a:srgbClr val="00492A"/>
                  </a:solidFill>
                </a:rPr>
                <a:t> </a:t>
              </a:r>
              <a:r>
                <a:rPr lang="pt-BR" sz="2400" b="1" dirty="0" err="1">
                  <a:solidFill>
                    <a:srgbClr val="00492A"/>
                  </a:solidFill>
                </a:rPr>
                <a:t>Stage</a:t>
              </a:r>
              <a:r>
                <a:rPr lang="pt-BR" sz="2400" b="1" dirty="0">
                  <a:solidFill>
                    <a:srgbClr val="00492A"/>
                  </a:solidFill>
                </a:rPr>
                <a:t> 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20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46" grpId="0"/>
      <p:bldP spid="47" grpId="0"/>
      <p:bldP spid="48" grpId="0"/>
      <p:bldP spid="49" grpId="0"/>
      <p:bldP spid="51" grpId="0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838D90EC-38B1-BE4C-9D46-F0A2D32CC991}"/>
              </a:ext>
            </a:extLst>
          </p:cNvPr>
          <p:cNvSpPr/>
          <p:nvPr/>
        </p:nvSpPr>
        <p:spPr>
          <a:xfrm flipV="1">
            <a:off x="5432" y="16892"/>
            <a:ext cx="9144000" cy="764704"/>
          </a:xfrm>
          <a:prstGeom prst="rect">
            <a:avLst/>
          </a:prstGeom>
          <a:gradFill>
            <a:gsLst>
              <a:gs pos="0">
                <a:schemeClr val="bg1"/>
              </a:gs>
              <a:gs pos="3999">
                <a:schemeClr val="bg1"/>
              </a:gs>
              <a:gs pos="100000">
                <a:srgbClr val="004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xmlns="" id="{8ACA183B-9A4B-0A4C-85DE-D1BB720A1237}"/>
              </a:ext>
            </a:extLst>
          </p:cNvPr>
          <p:cNvGrpSpPr/>
          <p:nvPr/>
        </p:nvGrpSpPr>
        <p:grpSpPr>
          <a:xfrm>
            <a:off x="843591" y="601349"/>
            <a:ext cx="7472825" cy="4987891"/>
            <a:chOff x="827584" y="836712"/>
            <a:chExt cx="7992888" cy="5616624"/>
          </a:xfrm>
        </p:grpSpPr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xmlns="" id="{AD590DFA-6798-414D-A8FD-2033141E8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912953"/>
              <a:ext cx="7632848" cy="5540383"/>
            </a:xfrm>
            <a:prstGeom prst="rect">
              <a:avLst/>
            </a:prstGeom>
          </p:spPr>
        </p:pic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xmlns="" id="{5E71C5A1-91D0-DD45-81F8-850E5226C4FA}"/>
                </a:ext>
              </a:extLst>
            </p:cNvPr>
            <p:cNvSpPr/>
            <p:nvPr/>
          </p:nvSpPr>
          <p:spPr>
            <a:xfrm>
              <a:off x="5724128" y="836712"/>
              <a:ext cx="309634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xmlns="" id="{CAB9402E-E6BA-5B4A-8105-676110A99DB3}"/>
              </a:ext>
            </a:extLst>
          </p:cNvPr>
          <p:cNvGrpSpPr/>
          <p:nvPr/>
        </p:nvGrpSpPr>
        <p:grpSpPr>
          <a:xfrm>
            <a:off x="5724128" y="260648"/>
            <a:ext cx="3636206" cy="923330"/>
            <a:chOff x="6156176" y="0"/>
            <a:chExt cx="3636206" cy="923330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xmlns="" id="{465707C1-5D75-7746-9A82-4F04DA65EFDF}"/>
                </a:ext>
              </a:extLst>
            </p:cNvPr>
            <p:cNvSpPr/>
            <p:nvPr/>
          </p:nvSpPr>
          <p:spPr>
            <a:xfrm>
              <a:off x="6156176" y="0"/>
              <a:ext cx="349219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ln w="57150">
                    <a:solidFill>
                      <a:srgbClr val="00492A"/>
                    </a:solidFill>
                  </a:ln>
                  <a:solidFill>
                    <a:srgbClr val="FFFF00"/>
                  </a:solidFill>
                  <a:latin typeface="Gill Sans MT" panose="020B0502020104020203" pitchFamily="34" charset="77"/>
                </a:rPr>
                <a:t>Flowchart</a:t>
              </a:r>
              <a:endParaRPr lang="pt-BR" dirty="0">
                <a:ln w="57150">
                  <a:solidFill>
                    <a:srgbClr val="00492A"/>
                  </a:solidFill>
                </a:ln>
                <a:solidFill>
                  <a:srgbClr val="FFFF00"/>
                </a:solidFill>
                <a:latin typeface="Gill Sans MT" panose="020B0502020104020203" pitchFamily="34" charset="77"/>
              </a:endParaRP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xmlns="" id="{3967665D-A0AE-9644-802E-30C3D9CD628A}"/>
                </a:ext>
              </a:extLst>
            </p:cNvPr>
            <p:cNvSpPr/>
            <p:nvPr/>
          </p:nvSpPr>
          <p:spPr>
            <a:xfrm>
              <a:off x="6156176" y="0"/>
              <a:ext cx="36362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ln w="57150">
                    <a:noFill/>
                  </a:ln>
                  <a:solidFill>
                    <a:srgbClr val="FFFF00"/>
                  </a:solidFill>
                  <a:latin typeface="Gill Sans MT" panose="020B0502020104020203" pitchFamily="34" charset="77"/>
                </a:rPr>
                <a:t>Flowchart</a:t>
              </a:r>
              <a:endParaRPr lang="pt-BR" dirty="0">
                <a:ln w="57150">
                  <a:noFill/>
                </a:ln>
                <a:solidFill>
                  <a:srgbClr val="FFFF00"/>
                </a:solidFill>
                <a:latin typeface="Gill Sans MT" panose="020B0502020104020203" pitchFamily="34" charset="77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843590" y="5741281"/>
            <a:ext cx="713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492A"/>
                </a:solidFill>
              </a:rPr>
              <a:t>https://www.tandfonline.com/doi/abs/10.1080/10826084.2016.1223134?journalCode=isum20</a:t>
            </a:r>
          </a:p>
        </p:txBody>
      </p:sp>
    </p:spTree>
    <p:extLst>
      <p:ext uri="{BB962C8B-B14F-4D97-AF65-F5344CB8AC3E}">
        <p14:creationId xmlns:p14="http://schemas.microsoft.com/office/powerpoint/2010/main" val="143098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4650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00492A"/>
                </a:solidFill>
                <a:latin typeface="+mj-lt"/>
                <a:cs typeface="Times New Roman" panose="02020603050405020304" pitchFamily="18" charset="0"/>
              </a:rPr>
              <a:t>After 6 months of follow-up, the family members of the Motivational Intervention were twice as likely to have modified their behavior from high to low </a:t>
            </a:r>
            <a:r>
              <a:rPr lang="en-US" dirty="0" err="1">
                <a:solidFill>
                  <a:srgbClr val="00492A"/>
                </a:solidFill>
                <a:latin typeface="+mj-lt"/>
                <a:cs typeface="Times New Roman" panose="02020603050405020304" pitchFamily="18" charset="0"/>
              </a:rPr>
              <a:t>inassertive</a:t>
            </a:r>
            <a:r>
              <a:rPr lang="en-US" dirty="0">
                <a:solidFill>
                  <a:srgbClr val="00492A"/>
                </a:solidFill>
                <a:latin typeface="+mj-lt"/>
                <a:cs typeface="Times New Roman" panose="02020603050405020304" pitchFamily="18" charset="0"/>
              </a:rPr>
              <a:t> when compared to the usual treatment.</a:t>
            </a:r>
            <a:endParaRPr lang="pt-BR" dirty="0">
              <a:solidFill>
                <a:srgbClr val="00492A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9B182D1C-58DE-DC41-8212-034120C3E2D9}"/>
              </a:ext>
            </a:extLst>
          </p:cNvPr>
          <p:cNvSpPr/>
          <p:nvPr/>
        </p:nvSpPr>
        <p:spPr>
          <a:xfrm flipV="1">
            <a:off x="5432" y="16892"/>
            <a:ext cx="9144000" cy="764704"/>
          </a:xfrm>
          <a:prstGeom prst="rect">
            <a:avLst/>
          </a:prstGeom>
          <a:gradFill>
            <a:gsLst>
              <a:gs pos="0">
                <a:schemeClr val="bg1"/>
              </a:gs>
              <a:gs pos="3999">
                <a:schemeClr val="bg1"/>
              </a:gs>
              <a:gs pos="100000">
                <a:srgbClr val="004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D095F935-E7B9-0F49-BA0C-74FB17308F83}"/>
              </a:ext>
            </a:extLst>
          </p:cNvPr>
          <p:cNvGrpSpPr/>
          <p:nvPr/>
        </p:nvGrpSpPr>
        <p:grpSpPr>
          <a:xfrm>
            <a:off x="6732240" y="260648"/>
            <a:ext cx="2376264" cy="923330"/>
            <a:chOff x="6876256" y="260648"/>
            <a:chExt cx="2376264" cy="923330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465707C1-5D75-7746-9A82-4F04DA65EFDF}"/>
                </a:ext>
              </a:extLst>
            </p:cNvPr>
            <p:cNvSpPr/>
            <p:nvPr/>
          </p:nvSpPr>
          <p:spPr>
            <a:xfrm>
              <a:off x="6884590" y="260648"/>
              <a:ext cx="222391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dirty="0">
                  <a:ln w="57150">
                    <a:solidFill>
                      <a:srgbClr val="00492A"/>
                    </a:solidFill>
                  </a:ln>
                  <a:solidFill>
                    <a:srgbClr val="FFFF00"/>
                  </a:solidFill>
                  <a:latin typeface="Gill Sans MT" panose="020B0502020104020203" pitchFamily="34" charset="77"/>
                </a:rPr>
                <a:t>Result</a:t>
              </a:r>
              <a:endParaRPr lang="pt-BR" dirty="0">
                <a:ln w="57150">
                  <a:solidFill>
                    <a:srgbClr val="00492A"/>
                  </a:solidFill>
                </a:ln>
                <a:solidFill>
                  <a:srgbClr val="FFFF00"/>
                </a:solidFill>
                <a:latin typeface="Gill Sans MT" panose="020B0502020104020203" pitchFamily="34" charset="77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3967665D-A0AE-9644-802E-30C3D9CD628A}"/>
                </a:ext>
              </a:extLst>
            </p:cNvPr>
            <p:cNvSpPr/>
            <p:nvPr/>
          </p:nvSpPr>
          <p:spPr>
            <a:xfrm>
              <a:off x="6876256" y="260648"/>
              <a:ext cx="23762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dirty="0">
                  <a:ln w="57150">
                    <a:noFill/>
                  </a:ln>
                  <a:solidFill>
                    <a:srgbClr val="FFFF00"/>
                  </a:solidFill>
                  <a:latin typeface="Gill Sans MT" panose="020B0502020104020203" pitchFamily="34" charset="77"/>
                </a:rPr>
                <a:t>Result</a:t>
              </a:r>
              <a:endParaRPr lang="pt-BR" dirty="0">
                <a:ln w="57150">
                  <a:noFill/>
                </a:ln>
                <a:solidFill>
                  <a:srgbClr val="FFFF00"/>
                </a:solidFill>
                <a:latin typeface="Gill Sans MT" panose="020B0502020104020203" pitchFamily="34" charset="77"/>
              </a:endParaRP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71D7604E-D5A5-7842-B10D-CFEE5A32F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30" y="4293096"/>
            <a:ext cx="916403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B6152A34-DBFE-D149-A7C4-3574A4AAB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908720"/>
            <a:ext cx="8927976" cy="560108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6AE36D64-61A9-3443-BC8F-471E0A1CD19E}"/>
              </a:ext>
            </a:extLst>
          </p:cNvPr>
          <p:cNvSpPr/>
          <p:nvPr/>
        </p:nvSpPr>
        <p:spPr>
          <a:xfrm flipV="1">
            <a:off x="5432" y="16892"/>
            <a:ext cx="9144000" cy="764704"/>
          </a:xfrm>
          <a:prstGeom prst="rect">
            <a:avLst/>
          </a:prstGeom>
          <a:gradFill>
            <a:gsLst>
              <a:gs pos="0">
                <a:schemeClr val="bg1"/>
              </a:gs>
              <a:gs pos="3999">
                <a:schemeClr val="bg1"/>
              </a:gs>
              <a:gs pos="100000">
                <a:srgbClr val="00492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7DAE25C7-DD3F-3148-BB18-AE579769234D}"/>
              </a:ext>
            </a:extLst>
          </p:cNvPr>
          <p:cNvSpPr/>
          <p:nvPr/>
        </p:nvSpPr>
        <p:spPr>
          <a:xfrm>
            <a:off x="3419872" y="260648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57150">
                  <a:solidFill>
                    <a:srgbClr val="00492A"/>
                  </a:solidFill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Odds Ratios (OR)</a:t>
            </a:r>
            <a:endParaRPr lang="pt-BR" dirty="0">
              <a:ln w="57150">
                <a:solidFill>
                  <a:srgbClr val="00492A"/>
                </a:solidFill>
              </a:ln>
              <a:solidFill>
                <a:srgbClr val="FFFF00"/>
              </a:solidFill>
              <a:latin typeface="Gill Sans MT" panose="020B0502020104020203" pitchFamily="34" charset="77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B3031340-9F9C-6D4A-ACB0-15B473EA6751}"/>
              </a:ext>
            </a:extLst>
          </p:cNvPr>
          <p:cNvSpPr/>
          <p:nvPr/>
        </p:nvSpPr>
        <p:spPr>
          <a:xfrm>
            <a:off x="3419872" y="260648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57150">
                  <a:noFill/>
                </a:ln>
                <a:solidFill>
                  <a:srgbClr val="FFFF00"/>
                </a:solidFill>
                <a:latin typeface="Gill Sans MT" panose="020B0502020104020203" pitchFamily="34" charset="77"/>
              </a:rPr>
              <a:t>Odds Ratios (OR)</a:t>
            </a:r>
            <a:endParaRPr lang="pt-BR" dirty="0">
              <a:ln w="57150">
                <a:noFill/>
              </a:ln>
              <a:solidFill>
                <a:srgbClr val="FFFF00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592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5876</TotalTime>
  <Words>418</Words>
  <Application>Microsoft Office PowerPoint</Application>
  <PresentationFormat>Apresentação na tela (4:3)</PresentationFormat>
  <Paragraphs>132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 Motivational intervention for family members living with a relative with a substance-related disorder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References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Acurarte</dc:creator>
  <cp:lastModifiedBy>ACURARTE01</cp:lastModifiedBy>
  <cp:revision>153</cp:revision>
  <cp:lastPrinted>2018-10-25T12:54:22Z</cp:lastPrinted>
  <dcterms:created xsi:type="dcterms:W3CDTF">2018-10-23T11:18:59Z</dcterms:created>
  <dcterms:modified xsi:type="dcterms:W3CDTF">2018-11-07T00:27:46Z</dcterms:modified>
</cp:coreProperties>
</file>